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60" r:id="rId4"/>
    <p:sldId id="272" r:id="rId5"/>
    <p:sldId id="271" r:id="rId6"/>
    <p:sldId id="259" r:id="rId7"/>
    <p:sldId id="261" r:id="rId8"/>
    <p:sldId id="269" r:id="rId9"/>
    <p:sldId id="262" r:id="rId10"/>
    <p:sldId id="270" r:id="rId11"/>
    <p:sldId id="273" r:id="rId12"/>
    <p:sldId id="274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6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480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20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580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80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371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645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265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7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973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462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7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6E629-B2E3-4E21-9C5F-2352F86C2720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32D12-711F-4C21-B818-194730FDE0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3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IsEKtA323A" TargetMode="External"/><Relationship Id="rId2" Type="http://schemas.openxmlformats.org/officeDocument/2006/relationships/hyperlink" Target="http://www.youtube.com/watch?v=tpGhqQvftAo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7Z90OZ7C2jI&amp;list=PLYMPld7E7shysxdUoA-K1FQp50I04Ng2g" TargetMode="External"/><Relationship Id="rId2" Type="http://schemas.openxmlformats.org/officeDocument/2006/relationships/hyperlink" Target="http://www.youtube.com/watch?v=RJXJpeH78iU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youtube.com/watch?v=439POmkcG-E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Material Properties and Effects of Processing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851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4077072"/>
            <a:ext cx="75060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hlinkClick r:id="rId2"/>
              </a:rPr>
              <a:t>http://</a:t>
            </a:r>
            <a:r>
              <a:rPr lang="en-GB" sz="2800" dirty="0" smtClean="0">
                <a:hlinkClick r:id="rId2"/>
              </a:rPr>
              <a:t>www.youtube.com/watch?v=tpGhqQvftAo</a:t>
            </a:r>
            <a:endParaRPr lang="en-GB" sz="2800" dirty="0" smtClean="0"/>
          </a:p>
          <a:p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4340" y="3212976"/>
            <a:ext cx="30234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 smtClean="0"/>
              <a:t>Charpy</a:t>
            </a:r>
            <a:r>
              <a:rPr lang="en-GB" sz="2800" b="1" dirty="0" smtClean="0"/>
              <a:t> Impact Test</a:t>
            </a:r>
            <a:endParaRPr lang="en-GB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179512" y="1628800"/>
            <a:ext cx="741682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hlinkClick r:id="rId3"/>
              </a:rPr>
              <a:t>http://</a:t>
            </a:r>
            <a:r>
              <a:rPr lang="en-GB" sz="2800" dirty="0" smtClean="0">
                <a:hlinkClick r:id="rId3"/>
              </a:rPr>
              <a:t>www.youtube.com/watch?v=jIsEKtA323A</a:t>
            </a:r>
            <a:endParaRPr lang="en-GB" sz="2800" dirty="0" smtClean="0"/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0" y="548680"/>
            <a:ext cx="2591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/>
              <a:t>Izod</a:t>
            </a:r>
            <a:r>
              <a:rPr lang="en-GB" sz="2800" b="1" dirty="0" smtClean="0"/>
              <a:t> Impact Test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527921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74" y="371520"/>
            <a:ext cx="8760310" cy="57416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59632" y="6113166"/>
            <a:ext cx="45556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err="1" smtClean="0"/>
              <a:t>Izod</a:t>
            </a:r>
            <a:r>
              <a:rPr lang="en-GB" sz="3200" dirty="0" smtClean="0"/>
              <a:t>/</a:t>
            </a:r>
            <a:r>
              <a:rPr lang="en-GB" sz="3200" dirty="0" err="1" smtClean="0"/>
              <a:t>Charpy</a:t>
            </a:r>
            <a:r>
              <a:rPr lang="en-GB" sz="3200" dirty="0" smtClean="0"/>
              <a:t> Impact Tester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59554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0"/>
            <a:ext cx="8688811" cy="42484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76037" y="5733256"/>
            <a:ext cx="78397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(a) </a:t>
            </a:r>
            <a:r>
              <a:rPr lang="en-GB" sz="3200" dirty="0" err="1" smtClean="0"/>
              <a:t>Izod</a:t>
            </a:r>
            <a:r>
              <a:rPr lang="en-GB" sz="3200" dirty="0" smtClean="0"/>
              <a:t> and (b) </a:t>
            </a:r>
            <a:r>
              <a:rPr lang="en-GB" sz="3200" dirty="0" err="1" smtClean="0"/>
              <a:t>Charpy</a:t>
            </a:r>
            <a:r>
              <a:rPr lang="en-GB" sz="3200" dirty="0" smtClean="0"/>
              <a:t> impact Test Specimens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24075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Thermal properties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1" dirty="0" err="1" smtClean="0"/>
              <a:t>Expansivity</a:t>
            </a:r>
            <a:endParaRPr lang="en-GB" b="1" i="1" dirty="0" smtClean="0"/>
          </a:p>
          <a:p>
            <a:pPr lvl="1"/>
            <a:r>
              <a:rPr lang="en-GB" dirty="0"/>
              <a:t>When metals are heated they generally expand</a:t>
            </a:r>
            <a:r>
              <a:rPr lang="en-GB" dirty="0" smtClean="0"/>
              <a:t>.</a:t>
            </a:r>
          </a:p>
          <a:p>
            <a:pPr lvl="1"/>
            <a:r>
              <a:rPr lang="en-GB" dirty="0"/>
              <a:t>Thermal </a:t>
            </a:r>
            <a:r>
              <a:rPr lang="en-GB" dirty="0" err="1"/>
              <a:t>expansivity</a:t>
            </a:r>
            <a:r>
              <a:rPr lang="en-GB" dirty="0"/>
              <a:t> is a measure of the effect of temperature </a:t>
            </a:r>
            <a:r>
              <a:rPr lang="en-GB" dirty="0" smtClean="0"/>
              <a:t>change on </a:t>
            </a:r>
            <a:r>
              <a:rPr lang="en-GB" dirty="0"/>
              <a:t>the dimensions of a material when it is heated.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37112"/>
            <a:ext cx="3356370" cy="1599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3371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1" dirty="0"/>
              <a:t>Thermal </a:t>
            </a:r>
            <a:r>
              <a:rPr lang="en-GB" b="1" i="1" dirty="0" smtClean="0"/>
              <a:t>conductivity</a:t>
            </a:r>
          </a:p>
          <a:p>
            <a:pPr lvl="1"/>
            <a:r>
              <a:rPr lang="en-GB" dirty="0"/>
              <a:t>The thermal conductivity of a material is </a:t>
            </a:r>
            <a:r>
              <a:rPr lang="en-GB" dirty="0" smtClean="0"/>
              <a:t>defined </a:t>
            </a:r>
            <a:r>
              <a:rPr lang="en-GB" dirty="0"/>
              <a:t>as the amount of </a:t>
            </a:r>
            <a:r>
              <a:rPr lang="en-GB" dirty="0" smtClean="0"/>
              <a:t>heat energy </a:t>
            </a:r>
            <a:r>
              <a:rPr lang="en-GB" dirty="0"/>
              <a:t>per second that will pass through a 1 m cube of the material </a:t>
            </a:r>
            <a:r>
              <a:rPr lang="en-GB" dirty="0" smtClean="0"/>
              <a:t>when the </a:t>
            </a:r>
            <a:r>
              <a:rPr lang="en-GB" dirty="0"/>
              <a:t>difference in temperature between opposite faces is 1°C. It is </a:t>
            </a:r>
            <a:r>
              <a:rPr lang="en-GB" dirty="0" smtClean="0"/>
              <a:t>given the </a:t>
            </a:r>
            <a:r>
              <a:rPr lang="en-GB" dirty="0"/>
              <a:t>symbol </a:t>
            </a:r>
            <a:r>
              <a:rPr lang="en-GB" i="1" dirty="0" smtClean="0"/>
              <a:t>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8430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567" y="25192"/>
            <a:ext cx="6799839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1" y="4121932"/>
            <a:ext cx="3600400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793" y="4303093"/>
            <a:ext cx="3235226" cy="1437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51720" y="5951808"/>
            <a:ext cx="46572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Conduction of Heat Energy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899087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68958"/>
          </a:xfrm>
        </p:spPr>
        <p:txBody>
          <a:bodyPr/>
          <a:lstStyle/>
          <a:p>
            <a:r>
              <a:rPr lang="en-GB" b="1" dirty="0"/>
              <a:t>Electrical and magnetic properties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832648"/>
          </a:xfrm>
        </p:spPr>
        <p:txBody>
          <a:bodyPr>
            <a:normAutofit fontScale="62500" lnSpcReduction="20000"/>
          </a:bodyPr>
          <a:lstStyle/>
          <a:p>
            <a:r>
              <a:rPr lang="en-GB" sz="3800" b="1" i="1" dirty="0" smtClean="0"/>
              <a:t>Resistivity</a:t>
            </a:r>
          </a:p>
          <a:p>
            <a:endParaRPr lang="en-GB" b="1" i="1" dirty="0" smtClean="0"/>
          </a:p>
          <a:p>
            <a:endParaRPr lang="en-GB" b="1" i="1" dirty="0" smtClean="0"/>
          </a:p>
          <a:p>
            <a:r>
              <a:rPr lang="en-GB" sz="3800" b="1" i="1" dirty="0"/>
              <a:t>Temperature </a:t>
            </a:r>
            <a:r>
              <a:rPr lang="en-GB" sz="3800" b="1" i="1" dirty="0" smtClean="0"/>
              <a:t>coefficient </a:t>
            </a:r>
            <a:r>
              <a:rPr lang="en-GB" sz="3800" b="1" i="1" dirty="0"/>
              <a:t>of </a:t>
            </a:r>
            <a:r>
              <a:rPr lang="en-GB" sz="3800" b="1" i="1" dirty="0" smtClean="0"/>
              <a:t>resistance</a:t>
            </a:r>
          </a:p>
          <a:p>
            <a:endParaRPr lang="en-GB" b="1" i="1" dirty="0"/>
          </a:p>
          <a:p>
            <a:r>
              <a:rPr lang="en-GB" sz="3800" b="1" i="1" dirty="0"/>
              <a:t>Permeability </a:t>
            </a:r>
            <a:r>
              <a:rPr lang="en-GB" sz="3800" b="1" i="1" dirty="0" smtClean="0"/>
              <a:t>(µ</a:t>
            </a:r>
            <a:r>
              <a:rPr lang="en-GB" sz="3800" b="1" i="1" baseline="-25000" dirty="0" smtClean="0"/>
              <a:t>r</a:t>
            </a:r>
            <a:r>
              <a:rPr lang="en-GB" sz="3800" b="1" i="1" dirty="0" smtClean="0"/>
              <a:t>)</a:t>
            </a:r>
          </a:p>
          <a:p>
            <a:pPr lvl="1"/>
            <a:r>
              <a:rPr lang="en-GB" sz="3200" dirty="0"/>
              <a:t>Permeability is a measure of a material ’ s ability to intensify the </a:t>
            </a:r>
            <a:r>
              <a:rPr lang="en-GB" sz="3200" dirty="0" smtClean="0"/>
              <a:t>magnetic field </a:t>
            </a:r>
            <a:r>
              <a:rPr lang="en-GB" sz="3200" dirty="0"/>
              <a:t>produced by a current-carrying coil</a:t>
            </a:r>
            <a:endParaRPr lang="en-GB" sz="3200" b="1" i="1" dirty="0" smtClean="0"/>
          </a:p>
          <a:p>
            <a:endParaRPr lang="en-GB" b="1" i="1" dirty="0"/>
          </a:p>
          <a:p>
            <a:r>
              <a:rPr lang="en-GB" sz="3800" b="1" i="1" dirty="0" smtClean="0"/>
              <a:t>Permittivity</a:t>
            </a:r>
          </a:p>
          <a:p>
            <a:pPr lvl="1"/>
            <a:r>
              <a:rPr lang="en-GB" sz="3800" dirty="0"/>
              <a:t>Permittivity is a measure of a material ’ s ability to intensify an </a:t>
            </a:r>
            <a:r>
              <a:rPr lang="en-GB" sz="3800" dirty="0" smtClean="0"/>
              <a:t>electric field </a:t>
            </a:r>
            <a:r>
              <a:rPr lang="en-GB" sz="3800" dirty="0"/>
              <a:t>such as that produced between the plates of a capacitor</a:t>
            </a:r>
            <a:r>
              <a:rPr lang="en-GB" sz="3800" dirty="0" smtClean="0"/>
              <a:t>.</a:t>
            </a:r>
          </a:p>
          <a:p>
            <a:pPr lvl="1"/>
            <a:endParaRPr lang="en-GB" sz="3800" dirty="0" smtClean="0"/>
          </a:p>
          <a:p>
            <a:pPr lvl="1"/>
            <a:r>
              <a:rPr lang="en-GB" sz="3800" dirty="0"/>
              <a:t>The relative permittivity </a:t>
            </a:r>
            <a:r>
              <a:rPr lang="en-GB" sz="800" dirty="0"/>
              <a:t>r </a:t>
            </a:r>
            <a:r>
              <a:rPr lang="en-GB" sz="3800" dirty="0"/>
              <a:t>gives </a:t>
            </a:r>
            <a:r>
              <a:rPr lang="en-GB" sz="3800" dirty="0" smtClean="0"/>
              <a:t>a measure </a:t>
            </a:r>
            <a:r>
              <a:rPr lang="en-GB" sz="3800" dirty="0"/>
              <a:t>of the increased </a:t>
            </a:r>
            <a:r>
              <a:rPr lang="en-GB" sz="3800" dirty="0" smtClean="0"/>
              <a:t>field </a:t>
            </a:r>
            <a:r>
              <a:rPr lang="en-GB" sz="3800" dirty="0"/>
              <a:t>intensity when a dielectric is present. </a:t>
            </a:r>
            <a:r>
              <a:rPr lang="en-GB" sz="3800" dirty="0" smtClean="0"/>
              <a:t>For an </a:t>
            </a:r>
            <a:r>
              <a:rPr lang="en-GB" sz="3800" dirty="0"/>
              <a:t>air </a:t>
            </a:r>
            <a:r>
              <a:rPr lang="en-GB" sz="3800" dirty="0" smtClean="0"/>
              <a:t>space, </a:t>
            </a:r>
            <a:r>
              <a:rPr lang="el-GR" sz="3800" dirty="0" smtClean="0"/>
              <a:t>ε</a:t>
            </a:r>
            <a:r>
              <a:rPr lang="en-GB" sz="3800" baseline="-25000" dirty="0"/>
              <a:t>r</a:t>
            </a:r>
            <a:r>
              <a:rPr lang="en-GB" sz="3800" dirty="0"/>
              <a:t> = </a:t>
            </a:r>
            <a:r>
              <a:rPr lang="en-GB" sz="3800" dirty="0" smtClean="0"/>
              <a:t>1.0006</a:t>
            </a:r>
            <a:r>
              <a:rPr lang="en-GB" sz="3800" dirty="0"/>
              <a:t>, for </a:t>
            </a:r>
            <a:r>
              <a:rPr lang="en-GB" sz="3800" dirty="0" smtClean="0"/>
              <a:t>paper, </a:t>
            </a:r>
            <a:r>
              <a:rPr lang="el-GR" sz="3800" dirty="0" smtClean="0"/>
              <a:t>ε</a:t>
            </a:r>
            <a:r>
              <a:rPr lang="en-GB" sz="3800" baseline="-25000" dirty="0"/>
              <a:t>r</a:t>
            </a:r>
            <a:r>
              <a:rPr lang="en-GB" sz="3800" dirty="0"/>
              <a:t> = </a:t>
            </a:r>
            <a:r>
              <a:rPr lang="en-GB" sz="3800" dirty="0" smtClean="0"/>
              <a:t>2–2.5</a:t>
            </a:r>
            <a:r>
              <a:rPr lang="en-GB" sz="3800" dirty="0"/>
              <a:t>, for mica, which is </a:t>
            </a:r>
            <a:r>
              <a:rPr lang="en-GB" sz="3800" dirty="0" smtClean="0"/>
              <a:t>a ceramic, </a:t>
            </a:r>
            <a:r>
              <a:rPr lang="el-GR" sz="3800" dirty="0" smtClean="0"/>
              <a:t>ε</a:t>
            </a:r>
            <a:r>
              <a:rPr lang="en-GB" sz="3800" baseline="-25000" dirty="0" smtClean="0"/>
              <a:t>r</a:t>
            </a:r>
            <a:r>
              <a:rPr lang="en-GB" sz="3800" dirty="0" smtClean="0"/>
              <a:t> = 3–7</a:t>
            </a:r>
            <a:r>
              <a:rPr lang="en-GB" sz="3400" dirty="0" smtClean="0"/>
              <a:t>.</a:t>
            </a:r>
            <a:endParaRPr lang="en-GB" b="1" i="1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664440"/>
            <a:ext cx="1446730" cy="1057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844824"/>
            <a:ext cx="2061952" cy="502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9706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Durability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1" dirty="0"/>
              <a:t>Corrosion </a:t>
            </a:r>
            <a:r>
              <a:rPr lang="en-GB" b="1" i="1" dirty="0" smtClean="0"/>
              <a:t>resistance</a:t>
            </a:r>
          </a:p>
          <a:p>
            <a:endParaRPr lang="en-GB" b="1" i="1" dirty="0"/>
          </a:p>
          <a:p>
            <a:r>
              <a:rPr lang="en-GB" b="1" i="1" dirty="0"/>
              <a:t>Solvent </a:t>
            </a:r>
            <a:r>
              <a:rPr lang="en-GB" b="1" i="1" dirty="0" smtClean="0"/>
              <a:t>resistance</a:t>
            </a:r>
          </a:p>
          <a:p>
            <a:endParaRPr lang="en-GB" b="1" i="1" dirty="0"/>
          </a:p>
          <a:p>
            <a:r>
              <a:rPr lang="en-GB" b="1" i="1" dirty="0"/>
              <a:t>Radiation resistance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292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Mechanical properties</a:t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i="1" dirty="0" smtClean="0"/>
              <a:t>Density</a:t>
            </a:r>
          </a:p>
          <a:p>
            <a:pPr lvl="1"/>
            <a:r>
              <a:rPr lang="en-GB" dirty="0"/>
              <a:t>Density is the mass in kilograms, contained in a cubic metre of </a:t>
            </a:r>
            <a:r>
              <a:rPr lang="en-GB" dirty="0" err="1" smtClean="0"/>
              <a:t>amaterial</a:t>
            </a:r>
            <a:r>
              <a:rPr lang="en-GB" dirty="0" smtClean="0"/>
              <a:t> </a:t>
            </a:r>
            <a:r>
              <a:rPr lang="en-GB" dirty="0"/>
              <a:t>or substance</a:t>
            </a:r>
            <a:r>
              <a:rPr lang="en-GB" dirty="0" smtClean="0"/>
              <a:t>.</a:t>
            </a:r>
          </a:p>
          <a:p>
            <a:pPr lvl="1"/>
            <a:endParaRPr lang="en-GB" b="1" i="1" dirty="0" smtClean="0"/>
          </a:p>
          <a:p>
            <a:r>
              <a:rPr lang="en-GB" b="1" i="1" dirty="0"/>
              <a:t>Tensile </a:t>
            </a:r>
            <a:r>
              <a:rPr lang="en-GB" b="1" i="1" dirty="0" smtClean="0"/>
              <a:t>strength</a:t>
            </a:r>
          </a:p>
          <a:p>
            <a:pPr lvl="1"/>
            <a:r>
              <a:rPr lang="en-GB" dirty="0"/>
              <a:t>The tensile strength of a material is a measure of its ability to </a:t>
            </a:r>
            <a:r>
              <a:rPr lang="en-GB" dirty="0" smtClean="0"/>
              <a:t>withstand tensile forces</a:t>
            </a:r>
          </a:p>
          <a:p>
            <a:pPr lvl="1"/>
            <a:endParaRPr lang="en-GB" b="1" i="1" dirty="0" smtClean="0"/>
          </a:p>
          <a:p>
            <a:r>
              <a:rPr lang="en-GB" b="1" i="1" dirty="0" smtClean="0"/>
              <a:t>Ductility</a:t>
            </a:r>
          </a:p>
          <a:p>
            <a:pPr lvl="1"/>
            <a:r>
              <a:rPr lang="en-GB" dirty="0"/>
              <a:t>The ductility of a material is a measure of the amount by which it can </a:t>
            </a:r>
            <a:r>
              <a:rPr lang="en-GB" dirty="0" err="1" smtClean="0"/>
              <a:t>bedrawn</a:t>
            </a:r>
            <a:r>
              <a:rPr lang="en-GB" dirty="0" smtClean="0"/>
              <a:t> </a:t>
            </a:r>
            <a:r>
              <a:rPr lang="en-GB" dirty="0"/>
              <a:t>out in tension before it fractures.</a:t>
            </a:r>
          </a:p>
        </p:txBody>
      </p:sp>
    </p:spTree>
    <p:extLst>
      <p:ext uri="{BB962C8B-B14F-4D97-AF65-F5344CB8AC3E}">
        <p14:creationId xmlns:p14="http://schemas.microsoft.com/office/powerpoint/2010/main" val="392947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46" y="404664"/>
            <a:ext cx="8809742" cy="525658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4529" y="5949280"/>
            <a:ext cx="4390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Load Vs. Extension Graph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658737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2002552"/>
            <a:ext cx="8604448" cy="20427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49807" y="5877272"/>
            <a:ext cx="4236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Tensile Test Specimen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20183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0"/>
            <a:ext cx="8655785" cy="496855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15637" y="6093296"/>
            <a:ext cx="53275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Elastic and Plastic Deformation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06006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en-GB" b="1" i="1" dirty="0" smtClean="0"/>
              <a:t>Brittleness</a:t>
            </a:r>
          </a:p>
          <a:p>
            <a:pPr lvl="1"/>
            <a:r>
              <a:rPr lang="en-GB" dirty="0"/>
              <a:t>Brittle materials tend to fail within </a:t>
            </a:r>
            <a:r>
              <a:rPr lang="en-GB" dirty="0" smtClean="0"/>
              <a:t>the elastic </a:t>
            </a:r>
            <a:r>
              <a:rPr lang="en-GB" dirty="0"/>
              <a:t>range, or very early in the plastic range, before very </a:t>
            </a:r>
            <a:r>
              <a:rPr lang="en-GB" dirty="0" smtClean="0"/>
              <a:t>much deformation </a:t>
            </a:r>
            <a:r>
              <a:rPr lang="en-GB" dirty="0"/>
              <a:t>has taken place</a:t>
            </a:r>
            <a:r>
              <a:rPr lang="en-GB" dirty="0" smtClean="0"/>
              <a:t>.</a:t>
            </a:r>
          </a:p>
          <a:p>
            <a:r>
              <a:rPr lang="en-GB" b="1" i="1" dirty="0" smtClean="0"/>
              <a:t>Elasticity</a:t>
            </a:r>
          </a:p>
          <a:p>
            <a:pPr lvl="1"/>
            <a:r>
              <a:rPr lang="en-GB" dirty="0"/>
              <a:t>The elasticity of a material is a measure of its ability to withstand </a:t>
            </a:r>
            <a:r>
              <a:rPr lang="en-GB" dirty="0" smtClean="0"/>
              <a:t>elastic deformation.</a:t>
            </a:r>
          </a:p>
          <a:p>
            <a:r>
              <a:rPr lang="en-GB" b="1" i="1" dirty="0" smtClean="0"/>
              <a:t>Malleability</a:t>
            </a:r>
          </a:p>
          <a:p>
            <a:pPr lvl="1"/>
            <a:r>
              <a:rPr lang="en-GB" dirty="0"/>
              <a:t>malleability is the ability of a material to be deformed or spread </a:t>
            </a:r>
            <a:r>
              <a:rPr lang="en-GB" dirty="0" smtClean="0"/>
              <a:t>in different </a:t>
            </a:r>
            <a:r>
              <a:rPr lang="en-GB" dirty="0"/>
              <a:t>directions</a:t>
            </a:r>
          </a:p>
        </p:txBody>
      </p:sp>
    </p:spTree>
    <p:extLst>
      <p:ext uri="{BB962C8B-B14F-4D97-AF65-F5344CB8AC3E}">
        <p14:creationId xmlns:p14="http://schemas.microsoft.com/office/powerpoint/2010/main" val="2538534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1" dirty="0" smtClean="0"/>
              <a:t>Hardness</a:t>
            </a:r>
          </a:p>
          <a:p>
            <a:pPr marL="400050" lvl="1" indent="0">
              <a:buNone/>
            </a:pPr>
            <a:r>
              <a:rPr lang="en-GB" dirty="0"/>
              <a:t>Hardness is the ability of a material to withstand wear and abrasion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034" y="3212975"/>
            <a:ext cx="8030438" cy="29056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55776" y="6137498"/>
            <a:ext cx="37483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Indentation Tests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639607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5028" y="1075398"/>
            <a:ext cx="748883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hlinkClick r:id="rId2"/>
              </a:rPr>
              <a:t>http://</a:t>
            </a:r>
            <a:r>
              <a:rPr lang="en-GB" sz="2800" dirty="0" smtClean="0">
                <a:hlinkClick r:id="rId2"/>
              </a:rPr>
              <a:t>www.youtube.com/watch?v=RJXJpeH78iU</a:t>
            </a:r>
            <a:endParaRPr lang="en-GB" sz="2800" dirty="0" smtClean="0"/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0" y="332656"/>
            <a:ext cx="3227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 smtClean="0"/>
              <a:t>Brinell</a:t>
            </a:r>
            <a:r>
              <a:rPr lang="en-GB" sz="2800" b="1" dirty="0" smtClean="0"/>
              <a:t> </a:t>
            </a:r>
            <a:r>
              <a:rPr lang="en-GB" sz="2800" b="1" dirty="0"/>
              <a:t>hardness test</a:t>
            </a:r>
          </a:p>
        </p:txBody>
      </p:sp>
      <p:sp>
        <p:nvSpPr>
          <p:cNvPr id="4" name="Rectangle 3"/>
          <p:cNvSpPr/>
          <p:nvPr/>
        </p:nvSpPr>
        <p:spPr>
          <a:xfrm>
            <a:off x="827584" y="2852936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hlinkClick r:id="rId3"/>
              </a:rPr>
              <a:t>http://</a:t>
            </a:r>
            <a:r>
              <a:rPr lang="en-GB" sz="2400" dirty="0" smtClean="0">
                <a:hlinkClick r:id="rId3"/>
              </a:rPr>
              <a:t>www.youtube.com/watch?v=7Z90OZ7C2jI&amp;list=PLYMPld7E7shysxdUoA-K1FQp50I04Ng2g</a:t>
            </a:r>
            <a:endParaRPr lang="en-GB" sz="2400" dirty="0" smtClean="0"/>
          </a:p>
          <a:p>
            <a:endParaRPr lang="en-GB" sz="2400" dirty="0"/>
          </a:p>
        </p:txBody>
      </p:sp>
      <p:sp>
        <p:nvSpPr>
          <p:cNvPr id="5" name="Rectangle 4"/>
          <p:cNvSpPr/>
          <p:nvPr/>
        </p:nvSpPr>
        <p:spPr>
          <a:xfrm>
            <a:off x="4624" y="2049815"/>
            <a:ext cx="19768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err="1" smtClean="0"/>
              <a:t>Vicker</a:t>
            </a:r>
            <a:r>
              <a:rPr lang="en-GB" sz="3200" b="1" dirty="0" smtClean="0"/>
              <a:t> </a:t>
            </a:r>
            <a:r>
              <a:rPr lang="en-GB" sz="3200" b="1" dirty="0"/>
              <a:t>test</a:t>
            </a:r>
          </a:p>
        </p:txBody>
      </p:sp>
      <p:sp>
        <p:nvSpPr>
          <p:cNvPr id="6" name="Rectangle 5"/>
          <p:cNvSpPr/>
          <p:nvPr/>
        </p:nvSpPr>
        <p:spPr>
          <a:xfrm>
            <a:off x="845880" y="5468452"/>
            <a:ext cx="76328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hlinkClick r:id="rId4"/>
              </a:rPr>
              <a:t>http://</a:t>
            </a:r>
            <a:r>
              <a:rPr lang="en-GB" sz="2800" dirty="0" smtClean="0">
                <a:hlinkClick r:id="rId4"/>
              </a:rPr>
              <a:t>www.youtube.com/watch?v=439POmkcG-E</a:t>
            </a:r>
            <a:endParaRPr lang="en-GB" sz="2800" dirty="0" smtClean="0"/>
          </a:p>
          <a:p>
            <a:endParaRPr lang="en-GB" sz="2800" dirty="0"/>
          </a:p>
        </p:txBody>
      </p:sp>
      <p:sp>
        <p:nvSpPr>
          <p:cNvPr id="7" name="Rectangle 6"/>
          <p:cNvSpPr/>
          <p:nvPr/>
        </p:nvSpPr>
        <p:spPr>
          <a:xfrm>
            <a:off x="73204" y="4468471"/>
            <a:ext cx="24488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/>
              <a:t>Rockwell test</a:t>
            </a:r>
          </a:p>
        </p:txBody>
      </p:sp>
    </p:spTree>
    <p:extLst>
      <p:ext uri="{BB962C8B-B14F-4D97-AF65-F5344CB8AC3E}">
        <p14:creationId xmlns:p14="http://schemas.microsoft.com/office/powerpoint/2010/main" val="3406419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1" dirty="0" smtClean="0"/>
              <a:t>Toughness</a:t>
            </a:r>
          </a:p>
          <a:p>
            <a:endParaRPr lang="en-GB" b="1" i="1" dirty="0" smtClean="0"/>
          </a:p>
          <a:p>
            <a:pPr lvl="1"/>
            <a:r>
              <a:rPr lang="en-GB" dirty="0"/>
              <a:t>Toughness is the ability of a material to withstand impact and </a:t>
            </a:r>
            <a:r>
              <a:rPr lang="en-GB" dirty="0" smtClean="0"/>
              <a:t>shock loading.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The </a:t>
            </a:r>
            <a:r>
              <a:rPr lang="en-GB" dirty="0"/>
              <a:t>standard tests for toughness are the </a:t>
            </a:r>
            <a:r>
              <a:rPr lang="en-GB" dirty="0" err="1"/>
              <a:t>Izod</a:t>
            </a:r>
            <a:r>
              <a:rPr lang="en-GB" dirty="0"/>
              <a:t> impact test </a:t>
            </a:r>
            <a:r>
              <a:rPr lang="en-GB" dirty="0" smtClean="0"/>
              <a:t>and the </a:t>
            </a:r>
            <a:r>
              <a:rPr lang="en-GB" dirty="0" err="1"/>
              <a:t>Charpy</a:t>
            </a:r>
            <a:r>
              <a:rPr lang="en-GB" dirty="0"/>
              <a:t> test.</a:t>
            </a:r>
          </a:p>
        </p:txBody>
      </p:sp>
    </p:spTree>
    <p:extLst>
      <p:ext uri="{BB962C8B-B14F-4D97-AF65-F5344CB8AC3E}">
        <p14:creationId xmlns:p14="http://schemas.microsoft.com/office/powerpoint/2010/main" val="492307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429</Words>
  <Application>Microsoft Office PowerPoint</Application>
  <PresentationFormat>On-screen Show (4:3)</PresentationFormat>
  <Paragraphs>65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Material Properties and Effects of Processing</vt:lpstr>
      <vt:lpstr>Mechanical properties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Thermal properties</vt:lpstr>
      <vt:lpstr>PowerPoint Presentation</vt:lpstr>
      <vt:lpstr>PowerPoint Presentation</vt:lpstr>
      <vt:lpstr>Electrical and magnetic properties</vt:lpstr>
      <vt:lpstr>Durability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Elisha Kamara</cp:lastModifiedBy>
  <cp:revision>11</cp:revision>
  <dcterms:created xsi:type="dcterms:W3CDTF">2014-10-08T10:05:06Z</dcterms:created>
  <dcterms:modified xsi:type="dcterms:W3CDTF">2016-01-05T10:26:43Z</dcterms:modified>
</cp:coreProperties>
</file>