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2"/>
  </p:handoutMasterIdLst>
  <p:sldIdLst>
    <p:sldId id="256" r:id="rId2"/>
    <p:sldId id="289" r:id="rId3"/>
    <p:sldId id="257" r:id="rId4"/>
    <p:sldId id="267" r:id="rId5"/>
    <p:sldId id="258" r:id="rId6"/>
    <p:sldId id="282" r:id="rId7"/>
    <p:sldId id="260" r:id="rId8"/>
    <p:sldId id="266" r:id="rId9"/>
    <p:sldId id="261" r:id="rId10"/>
    <p:sldId id="262" r:id="rId11"/>
    <p:sldId id="263" r:id="rId12"/>
    <p:sldId id="283" r:id="rId13"/>
    <p:sldId id="264" r:id="rId14"/>
    <p:sldId id="268" r:id="rId15"/>
    <p:sldId id="284" r:id="rId16"/>
    <p:sldId id="269" r:id="rId17"/>
    <p:sldId id="288" r:id="rId18"/>
    <p:sldId id="270" r:id="rId19"/>
    <p:sldId id="271" r:id="rId20"/>
    <p:sldId id="277" r:id="rId21"/>
    <p:sldId id="272" r:id="rId22"/>
    <p:sldId id="273" r:id="rId23"/>
    <p:sldId id="287" r:id="rId24"/>
    <p:sldId id="286" r:id="rId25"/>
    <p:sldId id="275" r:id="rId26"/>
    <p:sldId id="285" r:id="rId27"/>
    <p:sldId id="280" r:id="rId28"/>
    <p:sldId id="278" r:id="rId29"/>
    <p:sldId id="279" r:id="rId30"/>
    <p:sldId id="281" r:id="rId31"/>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014" y="6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fld id="{99F1540E-025C-4445-83DF-AB243C81B592}" type="datetimeFigureOut">
              <a:rPr lang="en-GB" smtClean="0"/>
              <a:t>10/06/2016</a:t>
            </a:fld>
            <a:endParaRPr lang="en-GB"/>
          </a:p>
        </p:txBody>
      </p:sp>
      <p:sp>
        <p:nvSpPr>
          <p:cNvPr id="4" name="Footer Placeholder 3"/>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fld id="{D5B9FD8F-2979-41DF-9A3E-252431268D3E}" type="slidenum">
              <a:rPr lang="en-GB" smtClean="0"/>
              <a:t>‹#›</a:t>
            </a:fld>
            <a:endParaRPr lang="en-GB"/>
          </a:p>
        </p:txBody>
      </p:sp>
    </p:spTree>
    <p:extLst>
      <p:ext uri="{BB962C8B-B14F-4D97-AF65-F5344CB8AC3E}">
        <p14:creationId xmlns:p14="http://schemas.microsoft.com/office/powerpoint/2010/main" val="16106683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15DBB64-6CB9-44CB-A102-0370CFD2D974}" type="datetimeFigureOut">
              <a:rPr lang="en-GB" smtClean="0"/>
              <a:t>10/06/2016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8C23E8-839C-4723-A1D8-05685DE927BA}" type="slidenum">
              <a:rPr lang="en-GB" smtClean="0"/>
              <a:t>‹#›</a:t>
            </a:fld>
            <a:endParaRPr lang="en-GB"/>
          </a:p>
        </p:txBody>
      </p:sp>
    </p:spTree>
    <p:extLst>
      <p:ext uri="{BB962C8B-B14F-4D97-AF65-F5344CB8AC3E}">
        <p14:creationId xmlns:p14="http://schemas.microsoft.com/office/powerpoint/2010/main" val="1048835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5DBB64-6CB9-44CB-A102-0370CFD2D974}" type="datetimeFigureOut">
              <a:rPr lang="en-GB" smtClean="0"/>
              <a:t>10/06/2016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8C23E8-839C-4723-A1D8-05685DE927BA}" type="slidenum">
              <a:rPr lang="en-GB" smtClean="0"/>
              <a:t>‹#›</a:t>
            </a:fld>
            <a:endParaRPr lang="en-GB"/>
          </a:p>
        </p:txBody>
      </p:sp>
    </p:spTree>
    <p:extLst>
      <p:ext uri="{BB962C8B-B14F-4D97-AF65-F5344CB8AC3E}">
        <p14:creationId xmlns:p14="http://schemas.microsoft.com/office/powerpoint/2010/main" val="1947862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5DBB64-6CB9-44CB-A102-0370CFD2D974}" type="datetimeFigureOut">
              <a:rPr lang="en-GB" smtClean="0"/>
              <a:t>10/06/2016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8C23E8-839C-4723-A1D8-05685DE927BA}" type="slidenum">
              <a:rPr lang="en-GB" smtClean="0"/>
              <a:t>‹#›</a:t>
            </a:fld>
            <a:endParaRPr lang="en-GB"/>
          </a:p>
        </p:txBody>
      </p:sp>
    </p:spTree>
    <p:extLst>
      <p:ext uri="{BB962C8B-B14F-4D97-AF65-F5344CB8AC3E}">
        <p14:creationId xmlns:p14="http://schemas.microsoft.com/office/powerpoint/2010/main" val="1634744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5DBB64-6CB9-44CB-A102-0370CFD2D974}" type="datetimeFigureOut">
              <a:rPr lang="en-GB" smtClean="0"/>
              <a:t>10/06/2016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8C23E8-839C-4723-A1D8-05685DE927BA}" type="slidenum">
              <a:rPr lang="en-GB" smtClean="0"/>
              <a:t>‹#›</a:t>
            </a:fld>
            <a:endParaRPr lang="en-GB"/>
          </a:p>
        </p:txBody>
      </p:sp>
    </p:spTree>
    <p:extLst>
      <p:ext uri="{BB962C8B-B14F-4D97-AF65-F5344CB8AC3E}">
        <p14:creationId xmlns:p14="http://schemas.microsoft.com/office/powerpoint/2010/main" val="3661025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5DBB64-6CB9-44CB-A102-0370CFD2D974}" type="datetimeFigureOut">
              <a:rPr lang="en-GB" smtClean="0"/>
              <a:t>10/06/2016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8C23E8-839C-4723-A1D8-05685DE927BA}" type="slidenum">
              <a:rPr lang="en-GB" smtClean="0"/>
              <a:t>‹#›</a:t>
            </a:fld>
            <a:endParaRPr lang="en-GB"/>
          </a:p>
        </p:txBody>
      </p:sp>
    </p:spTree>
    <p:extLst>
      <p:ext uri="{BB962C8B-B14F-4D97-AF65-F5344CB8AC3E}">
        <p14:creationId xmlns:p14="http://schemas.microsoft.com/office/powerpoint/2010/main" val="2211385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15DBB64-6CB9-44CB-A102-0370CFD2D974}" type="datetimeFigureOut">
              <a:rPr lang="en-GB" smtClean="0"/>
              <a:t>10/06/2016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8C23E8-839C-4723-A1D8-05685DE927BA}" type="slidenum">
              <a:rPr lang="en-GB" smtClean="0"/>
              <a:t>‹#›</a:t>
            </a:fld>
            <a:endParaRPr lang="en-GB"/>
          </a:p>
        </p:txBody>
      </p:sp>
    </p:spTree>
    <p:extLst>
      <p:ext uri="{BB962C8B-B14F-4D97-AF65-F5344CB8AC3E}">
        <p14:creationId xmlns:p14="http://schemas.microsoft.com/office/powerpoint/2010/main" val="1791745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15DBB64-6CB9-44CB-A102-0370CFD2D974}" type="datetimeFigureOut">
              <a:rPr lang="en-GB" smtClean="0"/>
              <a:t>10/06/2016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D8C23E8-839C-4723-A1D8-05685DE927BA}" type="slidenum">
              <a:rPr lang="en-GB" smtClean="0"/>
              <a:t>‹#›</a:t>
            </a:fld>
            <a:endParaRPr lang="en-GB"/>
          </a:p>
        </p:txBody>
      </p:sp>
    </p:spTree>
    <p:extLst>
      <p:ext uri="{BB962C8B-B14F-4D97-AF65-F5344CB8AC3E}">
        <p14:creationId xmlns:p14="http://schemas.microsoft.com/office/powerpoint/2010/main" val="3627815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15DBB64-6CB9-44CB-A102-0370CFD2D974}" type="datetimeFigureOut">
              <a:rPr lang="en-GB" smtClean="0"/>
              <a:t>10/06/2016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D8C23E8-839C-4723-A1D8-05685DE927BA}" type="slidenum">
              <a:rPr lang="en-GB" smtClean="0"/>
              <a:t>‹#›</a:t>
            </a:fld>
            <a:endParaRPr lang="en-GB"/>
          </a:p>
        </p:txBody>
      </p:sp>
    </p:spTree>
    <p:extLst>
      <p:ext uri="{BB962C8B-B14F-4D97-AF65-F5344CB8AC3E}">
        <p14:creationId xmlns:p14="http://schemas.microsoft.com/office/powerpoint/2010/main" val="1895099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5DBB64-6CB9-44CB-A102-0370CFD2D974}" type="datetimeFigureOut">
              <a:rPr lang="en-GB" smtClean="0"/>
              <a:t>10/06/2016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D8C23E8-839C-4723-A1D8-05685DE927BA}" type="slidenum">
              <a:rPr lang="en-GB" smtClean="0"/>
              <a:t>‹#›</a:t>
            </a:fld>
            <a:endParaRPr lang="en-GB"/>
          </a:p>
        </p:txBody>
      </p:sp>
    </p:spTree>
    <p:extLst>
      <p:ext uri="{BB962C8B-B14F-4D97-AF65-F5344CB8AC3E}">
        <p14:creationId xmlns:p14="http://schemas.microsoft.com/office/powerpoint/2010/main" val="3849145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5DBB64-6CB9-44CB-A102-0370CFD2D974}" type="datetimeFigureOut">
              <a:rPr lang="en-GB" smtClean="0"/>
              <a:t>10/06/2016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8C23E8-839C-4723-A1D8-05685DE927BA}" type="slidenum">
              <a:rPr lang="en-GB" smtClean="0"/>
              <a:t>‹#›</a:t>
            </a:fld>
            <a:endParaRPr lang="en-GB"/>
          </a:p>
        </p:txBody>
      </p:sp>
    </p:spTree>
    <p:extLst>
      <p:ext uri="{BB962C8B-B14F-4D97-AF65-F5344CB8AC3E}">
        <p14:creationId xmlns:p14="http://schemas.microsoft.com/office/powerpoint/2010/main" val="2660084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5DBB64-6CB9-44CB-A102-0370CFD2D974}" type="datetimeFigureOut">
              <a:rPr lang="en-GB" smtClean="0"/>
              <a:t>10/06/2016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8C23E8-839C-4723-A1D8-05685DE927BA}" type="slidenum">
              <a:rPr lang="en-GB" smtClean="0"/>
              <a:t>‹#›</a:t>
            </a:fld>
            <a:endParaRPr lang="en-GB"/>
          </a:p>
        </p:txBody>
      </p:sp>
    </p:spTree>
    <p:extLst>
      <p:ext uri="{BB962C8B-B14F-4D97-AF65-F5344CB8AC3E}">
        <p14:creationId xmlns:p14="http://schemas.microsoft.com/office/powerpoint/2010/main" val="3593068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5DBB64-6CB9-44CB-A102-0370CFD2D974}" type="datetimeFigureOut">
              <a:rPr lang="en-GB" smtClean="0"/>
              <a:t>10/06/2016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8C23E8-839C-4723-A1D8-05685DE927BA}" type="slidenum">
              <a:rPr lang="en-GB" smtClean="0"/>
              <a:t>‹#›</a:t>
            </a:fld>
            <a:endParaRPr lang="en-GB"/>
          </a:p>
        </p:txBody>
      </p:sp>
    </p:spTree>
    <p:extLst>
      <p:ext uri="{BB962C8B-B14F-4D97-AF65-F5344CB8AC3E}">
        <p14:creationId xmlns:p14="http://schemas.microsoft.com/office/powerpoint/2010/main" val="1162525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Modes of Failure</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4391270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Creep</a:t>
            </a:r>
            <a:endParaRPr lang="en-GB" dirty="0"/>
          </a:p>
        </p:txBody>
      </p:sp>
      <p:pic>
        <p:nvPicPr>
          <p:cNvPr id="3" name="Picture 2"/>
          <p:cNvPicPr>
            <a:picLocks noChangeAspect="1"/>
          </p:cNvPicPr>
          <p:nvPr/>
        </p:nvPicPr>
        <p:blipFill>
          <a:blip r:embed="rId2"/>
          <a:stretch>
            <a:fillRect/>
          </a:stretch>
        </p:blipFill>
        <p:spPr>
          <a:xfrm>
            <a:off x="251520" y="1417638"/>
            <a:ext cx="8010603" cy="4387626"/>
          </a:xfrm>
          <a:prstGeom prst="rect">
            <a:avLst/>
          </a:prstGeom>
        </p:spPr>
      </p:pic>
      <p:sp>
        <p:nvSpPr>
          <p:cNvPr id="4" name="TextBox 3"/>
          <p:cNvSpPr txBox="1"/>
          <p:nvPr/>
        </p:nvSpPr>
        <p:spPr>
          <a:xfrm>
            <a:off x="1017148" y="6093296"/>
            <a:ext cx="7109703" cy="584775"/>
          </a:xfrm>
          <a:prstGeom prst="rect">
            <a:avLst/>
          </a:prstGeom>
          <a:noFill/>
        </p:spPr>
        <p:txBody>
          <a:bodyPr wrap="none" rtlCol="0">
            <a:spAutoFit/>
          </a:bodyPr>
          <a:lstStyle/>
          <a:p>
            <a:r>
              <a:rPr lang="en-GB" sz="3200" dirty="0" smtClean="0"/>
              <a:t>Effect of increasing load and Temperature</a:t>
            </a:r>
            <a:endParaRPr lang="en-GB" sz="3200" dirty="0"/>
          </a:p>
        </p:txBody>
      </p:sp>
    </p:spTree>
    <p:extLst>
      <p:ext uri="{BB962C8B-B14F-4D97-AF65-F5344CB8AC3E}">
        <p14:creationId xmlns:p14="http://schemas.microsoft.com/office/powerpoint/2010/main" val="13116929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Creep formation</a:t>
            </a:r>
            <a:endParaRPr lang="en-GB" dirty="0"/>
          </a:p>
        </p:txBody>
      </p:sp>
      <p:sp>
        <p:nvSpPr>
          <p:cNvPr id="3" name="Rectangle 2"/>
          <p:cNvSpPr/>
          <p:nvPr/>
        </p:nvSpPr>
        <p:spPr>
          <a:xfrm>
            <a:off x="251520" y="1582341"/>
            <a:ext cx="8640960" cy="5262979"/>
          </a:xfrm>
          <a:prstGeom prst="rect">
            <a:avLst/>
          </a:prstGeom>
        </p:spPr>
        <p:txBody>
          <a:bodyPr wrap="square">
            <a:spAutoFit/>
          </a:bodyPr>
          <a:lstStyle/>
          <a:p>
            <a:pPr marL="457200" indent="-457200">
              <a:buFont typeface="Arial" pitchFamily="34" charset="0"/>
              <a:buChar char="•"/>
            </a:pPr>
            <a:r>
              <a:rPr lang="en-GB" sz="2800" dirty="0" smtClean="0">
                <a:latin typeface="Times New Roman" pitchFamily="18" charset="0"/>
                <a:cs typeface="Times New Roman" pitchFamily="18" charset="0"/>
              </a:rPr>
              <a:t>Study of the nature of creep suggests that the plastic deformation is partly due to slipping of the planes of atoms in the grains and partly due to viscous flow at the grain boundaries.</a:t>
            </a:r>
          </a:p>
          <a:p>
            <a:r>
              <a:rPr lang="en-GB" sz="2800" dirty="0" smtClean="0">
                <a:latin typeface="Times New Roman" pitchFamily="18" charset="0"/>
                <a:cs typeface="Times New Roman" pitchFamily="18" charset="0"/>
              </a:rPr>
              <a:t> </a:t>
            </a:r>
          </a:p>
          <a:p>
            <a:pPr marL="457200" indent="-457200">
              <a:buFont typeface="Arial" pitchFamily="34" charset="0"/>
              <a:buChar char="•"/>
            </a:pPr>
            <a:r>
              <a:rPr lang="en-GB" sz="2800" dirty="0" smtClean="0">
                <a:latin typeface="Times New Roman" pitchFamily="18" charset="0"/>
                <a:cs typeface="Times New Roman" pitchFamily="18" charset="0"/>
              </a:rPr>
              <a:t>The atoms tend to pile up in an irregular fashion at the grain boundaries which would normally lead to work hardening.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The high temperatures however have a relieving effect, and the smaller the grains the greater is the viscous flow at the grain boundaries.</a:t>
            </a:r>
            <a:endParaRPr lang="en-GB" sz="2800" dirty="0">
              <a:latin typeface="Times New Roman" pitchFamily="18" charset="0"/>
              <a:cs typeface="Times New Roman" pitchFamily="18" charset="0"/>
            </a:endParaRPr>
          </a:p>
        </p:txBody>
      </p:sp>
    </p:spTree>
    <p:extLst>
      <p:ext uri="{BB962C8B-B14F-4D97-AF65-F5344CB8AC3E}">
        <p14:creationId xmlns:p14="http://schemas.microsoft.com/office/powerpoint/2010/main" val="29349894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Creep Resistance</a:t>
            </a:r>
            <a:endParaRPr lang="en-GB" dirty="0"/>
          </a:p>
        </p:txBody>
      </p:sp>
      <p:sp>
        <p:nvSpPr>
          <p:cNvPr id="3" name="Rectangle 2"/>
          <p:cNvSpPr/>
          <p:nvPr/>
        </p:nvSpPr>
        <p:spPr>
          <a:xfrm>
            <a:off x="238335" y="1611045"/>
            <a:ext cx="8640960" cy="5262979"/>
          </a:xfrm>
          <a:prstGeom prst="rect">
            <a:avLst/>
          </a:prstGeom>
        </p:spPr>
        <p:txBody>
          <a:bodyPr wrap="square">
            <a:spAutoFit/>
          </a:bodyPr>
          <a:lstStyle/>
          <a:p>
            <a:pPr marL="457200" indent="-457200">
              <a:buFont typeface="Arial" pitchFamily="34" charset="0"/>
              <a:buChar char="•"/>
            </a:pPr>
            <a:r>
              <a:rPr lang="en-GB" sz="2800" dirty="0" smtClean="0">
                <a:latin typeface="Times New Roman" pitchFamily="18" charset="0"/>
                <a:cs typeface="Times New Roman" pitchFamily="18" charset="0"/>
              </a:rPr>
              <a:t>Creep resistance can be increased in two ways.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The first is to introduce alloying elements which reduce slipping within the grains.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The second is to have as course a grain structure as possible, bearing in mind that this can</a:t>
            </a:r>
          </a:p>
          <a:p>
            <a:pPr marL="457200" indent="-457200">
              <a:buFont typeface="Arial" pitchFamily="34" charset="0"/>
              <a:buChar char="•"/>
            </a:pPr>
            <a:r>
              <a:rPr lang="en-GB" sz="2800" dirty="0" smtClean="0">
                <a:latin typeface="Times New Roman" pitchFamily="18" charset="0"/>
                <a:cs typeface="Times New Roman" pitchFamily="18" charset="0"/>
              </a:rPr>
              <a:t>lead to increased brittleness at normal temperatures.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Many creep resistant materials have been developed over the last fifty years, in particular the </a:t>
            </a:r>
            <a:r>
              <a:rPr lang="en-GB" sz="2800" dirty="0" err="1" smtClean="0">
                <a:latin typeface="Times New Roman" pitchFamily="18" charset="0"/>
                <a:cs typeface="Times New Roman" pitchFamily="18" charset="0"/>
              </a:rPr>
              <a:t>nimonic</a:t>
            </a:r>
            <a:r>
              <a:rPr lang="en-GB" sz="2800" dirty="0" smtClean="0">
                <a:latin typeface="Times New Roman" pitchFamily="18" charset="0"/>
                <a:cs typeface="Times New Roman" pitchFamily="18" charset="0"/>
              </a:rPr>
              <a:t> series of alloys which have been widely used in gas turbines.</a:t>
            </a:r>
            <a:endParaRPr lang="en-GB" sz="2800" dirty="0">
              <a:latin typeface="Times New Roman" pitchFamily="18" charset="0"/>
              <a:cs typeface="Times New Roman" pitchFamily="18" charset="0"/>
            </a:endParaRPr>
          </a:p>
        </p:txBody>
      </p:sp>
    </p:spTree>
    <p:extLst>
      <p:ext uri="{BB962C8B-B14F-4D97-AF65-F5344CB8AC3E}">
        <p14:creationId xmlns:p14="http://schemas.microsoft.com/office/powerpoint/2010/main" val="11657022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71400"/>
            <a:ext cx="8229600" cy="864096"/>
          </a:xfrm>
        </p:spPr>
        <p:txBody>
          <a:bodyPr/>
          <a:lstStyle/>
          <a:p>
            <a:r>
              <a:rPr lang="en-GB" dirty="0" smtClean="0"/>
              <a:t>Fatigue</a:t>
            </a:r>
            <a:endParaRPr lang="en-GB" dirty="0"/>
          </a:p>
        </p:txBody>
      </p:sp>
      <p:sp>
        <p:nvSpPr>
          <p:cNvPr id="3" name="Rectangle 2"/>
          <p:cNvSpPr/>
          <p:nvPr/>
        </p:nvSpPr>
        <p:spPr>
          <a:xfrm>
            <a:off x="0" y="548680"/>
            <a:ext cx="9144001" cy="6494085"/>
          </a:xfrm>
          <a:prstGeom prst="rect">
            <a:avLst/>
          </a:prstGeom>
        </p:spPr>
        <p:txBody>
          <a:bodyPr wrap="square">
            <a:spAutoFit/>
          </a:bodyPr>
          <a:lstStyle/>
          <a:p>
            <a:pPr marL="457200" indent="-457200">
              <a:buFont typeface="Arial" pitchFamily="34" charset="0"/>
              <a:buChar char="•"/>
            </a:pPr>
            <a:r>
              <a:rPr lang="en-GB" sz="2600" dirty="0" smtClean="0">
                <a:latin typeface="Times New Roman" pitchFamily="18" charset="0"/>
                <a:cs typeface="Times New Roman" pitchFamily="18" charset="0"/>
              </a:rPr>
              <a:t>Fatigue failure is a phenomenon which can occur in components which are subjected to cyclic loading. </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That is to say that they are repeatedly subjected to fluctuating or alternating stresses.</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Typical </a:t>
            </a:r>
            <a:r>
              <a:rPr lang="en-GB" sz="2600" dirty="0">
                <a:latin typeface="Times New Roman" pitchFamily="18" charset="0"/>
                <a:cs typeface="Times New Roman" pitchFamily="18" charset="0"/>
              </a:rPr>
              <a:t>examples are the </a:t>
            </a:r>
            <a:r>
              <a:rPr lang="en-GB" sz="2600" dirty="0" smtClean="0">
                <a:latin typeface="Times New Roman" pitchFamily="18" charset="0"/>
                <a:cs typeface="Times New Roman" pitchFamily="18" charset="0"/>
              </a:rPr>
              <a:t>suspension units </a:t>
            </a:r>
            <a:r>
              <a:rPr lang="en-GB" sz="2600" dirty="0">
                <a:latin typeface="Times New Roman" pitchFamily="18" charset="0"/>
                <a:cs typeface="Times New Roman" pitchFamily="18" charset="0"/>
              </a:rPr>
              <a:t>on motor vehicles and the connecting rods and crankshafts in </a:t>
            </a:r>
            <a:r>
              <a:rPr lang="en-GB" sz="2600" dirty="0" smtClean="0">
                <a:latin typeface="Times New Roman" pitchFamily="18" charset="0"/>
                <a:cs typeface="Times New Roman" pitchFamily="18" charset="0"/>
              </a:rPr>
              <a:t>internal combustion </a:t>
            </a:r>
            <a:r>
              <a:rPr lang="en-GB" sz="2600" dirty="0">
                <a:latin typeface="Times New Roman" pitchFamily="18" charset="0"/>
                <a:cs typeface="Times New Roman" pitchFamily="18" charset="0"/>
              </a:rPr>
              <a:t>engines</a:t>
            </a:r>
            <a:r>
              <a:rPr lang="en-GB" sz="2600" dirty="0" smtClean="0">
                <a:latin typeface="Times New Roman" pitchFamily="18" charset="0"/>
                <a:cs typeface="Times New Roman" pitchFamily="18" charset="0"/>
              </a:rPr>
              <a:t>.</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a:latin typeface="Times New Roman" pitchFamily="18" charset="0"/>
                <a:cs typeface="Times New Roman" pitchFamily="18" charset="0"/>
              </a:rPr>
              <a:t>The alternating </a:t>
            </a:r>
            <a:r>
              <a:rPr lang="en-GB" sz="2600" dirty="0" smtClean="0">
                <a:latin typeface="Times New Roman" pitchFamily="18" charset="0"/>
                <a:cs typeface="Times New Roman" pitchFamily="18" charset="0"/>
              </a:rPr>
              <a:t>stresses may </a:t>
            </a:r>
            <a:r>
              <a:rPr lang="en-GB" sz="2600" dirty="0">
                <a:latin typeface="Times New Roman" pitchFamily="18" charset="0"/>
                <a:cs typeface="Times New Roman" pitchFamily="18" charset="0"/>
              </a:rPr>
              <a:t>be well below the elastic limit stress, and the material would be </a:t>
            </a:r>
            <a:r>
              <a:rPr lang="en-GB" sz="2600" dirty="0" smtClean="0">
                <a:latin typeface="Times New Roman" pitchFamily="18" charset="0"/>
                <a:cs typeface="Times New Roman" pitchFamily="18" charset="0"/>
              </a:rPr>
              <a:t>able to </a:t>
            </a:r>
            <a:r>
              <a:rPr lang="en-GB" sz="2600" dirty="0">
                <a:latin typeface="Times New Roman" pitchFamily="18" charset="0"/>
                <a:cs typeface="Times New Roman" pitchFamily="18" charset="0"/>
              </a:rPr>
              <a:t>carry a static load of the same magnitude </a:t>
            </a:r>
            <a:r>
              <a:rPr lang="en-GB" sz="2600" dirty="0" smtClean="0">
                <a:latin typeface="Times New Roman" pitchFamily="18" charset="0"/>
                <a:cs typeface="Times New Roman" pitchFamily="18" charset="0"/>
              </a:rPr>
              <a:t>indefinitely</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a:latin typeface="Times New Roman" pitchFamily="18" charset="0"/>
                <a:cs typeface="Times New Roman" pitchFamily="18" charset="0"/>
              </a:rPr>
              <a:t>Failure </a:t>
            </a:r>
            <a:r>
              <a:rPr lang="en-GB" sz="2600" dirty="0" smtClean="0">
                <a:latin typeface="Times New Roman" pitchFamily="18" charset="0"/>
                <a:cs typeface="Times New Roman" pitchFamily="18" charset="0"/>
              </a:rPr>
              <a:t>usually starts </a:t>
            </a:r>
            <a:r>
              <a:rPr lang="en-GB" sz="2600" dirty="0">
                <a:latin typeface="Times New Roman" pitchFamily="18" charset="0"/>
                <a:cs typeface="Times New Roman" pitchFamily="18" charset="0"/>
              </a:rPr>
              <a:t>with a small crack which grows steadily with time.</a:t>
            </a:r>
          </a:p>
        </p:txBody>
      </p:sp>
    </p:spTree>
    <p:extLst>
      <p:ext uri="{BB962C8B-B14F-4D97-AF65-F5344CB8AC3E}">
        <p14:creationId xmlns:p14="http://schemas.microsoft.com/office/powerpoint/2010/main" val="30555506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Fatigue Limit</a:t>
            </a:r>
            <a:endParaRPr lang="en-GB" dirty="0"/>
          </a:p>
        </p:txBody>
      </p:sp>
      <p:sp>
        <p:nvSpPr>
          <p:cNvPr id="3" name="Rectangle 2"/>
          <p:cNvSpPr/>
          <p:nvPr/>
        </p:nvSpPr>
        <p:spPr>
          <a:xfrm>
            <a:off x="251520" y="1484784"/>
            <a:ext cx="8208912" cy="5406608"/>
          </a:xfrm>
          <a:prstGeom prst="rect">
            <a:avLst/>
          </a:prstGeom>
        </p:spPr>
        <p:txBody>
          <a:bodyPr wrap="square">
            <a:spAutoFit/>
          </a:bodyPr>
          <a:lstStyle/>
          <a:p>
            <a:pPr marL="457200" indent="-457200">
              <a:buFont typeface="Arial" pitchFamily="34" charset="0"/>
              <a:buChar char="•"/>
            </a:pPr>
            <a:r>
              <a:rPr lang="en-GB" sz="2800" dirty="0" smtClean="0">
                <a:latin typeface="Times New Roman" pitchFamily="18" charset="0"/>
                <a:cs typeface="Times New Roman" pitchFamily="18" charset="0"/>
              </a:rPr>
              <a:t>In ferrous metals there is a certain stress level below which fatigue failure will not occur no matter how many stress reversals take place.</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a:latin typeface="Times New Roman" pitchFamily="18" charset="0"/>
                <a:cs typeface="Times New Roman" pitchFamily="18" charset="0"/>
              </a:rPr>
              <a:t>This is called the </a:t>
            </a:r>
            <a:r>
              <a:rPr lang="en-GB" sz="2800" i="1" dirty="0">
                <a:latin typeface="Times New Roman" pitchFamily="18" charset="0"/>
                <a:cs typeface="Times New Roman" pitchFamily="18" charset="0"/>
              </a:rPr>
              <a:t>fatigue limit </a:t>
            </a:r>
            <a:r>
              <a:rPr lang="en-GB" sz="2800" dirty="0">
                <a:latin typeface="Times New Roman" pitchFamily="18" charset="0"/>
                <a:cs typeface="Times New Roman" pitchFamily="18" charset="0"/>
              </a:rPr>
              <a:t>and is given the symbol </a:t>
            </a:r>
            <a:r>
              <a:rPr lang="en-GB" sz="2800" i="1" dirty="0" smtClean="0">
                <a:latin typeface="Times New Roman" pitchFamily="18" charset="0"/>
                <a:cs typeface="Times New Roman" pitchFamily="18" charset="0"/>
              </a:rPr>
              <a:t>S</a:t>
            </a:r>
            <a:r>
              <a:rPr lang="en-GB" sz="2800" baseline="-25000" dirty="0" smtClean="0">
                <a:latin typeface="Times New Roman" pitchFamily="18" charset="0"/>
                <a:cs typeface="Times New Roman" pitchFamily="18" charset="0"/>
              </a:rPr>
              <a:t>D</a:t>
            </a:r>
          </a:p>
          <a:p>
            <a:pPr marL="457200" indent="-457200">
              <a:buFont typeface="Arial" pitchFamily="34" charset="0"/>
              <a:buChar char="•"/>
            </a:pPr>
            <a:endParaRPr lang="en-GB" sz="2800" baseline="-25000" dirty="0" smtClean="0">
              <a:latin typeface="Times New Roman" pitchFamily="18" charset="0"/>
              <a:cs typeface="Times New Roman" pitchFamily="18" charset="0"/>
            </a:endParaRPr>
          </a:p>
          <a:p>
            <a:pPr marL="457200" indent="-457200">
              <a:buFont typeface="Arial" pitchFamily="34" charset="0"/>
              <a:buChar char="•"/>
            </a:pPr>
            <a:r>
              <a:rPr lang="en-GB" sz="2800" dirty="0">
                <a:latin typeface="Times New Roman" pitchFamily="18" charset="0"/>
                <a:cs typeface="Times New Roman" pitchFamily="18" charset="0"/>
              </a:rPr>
              <a:t>As a general </a:t>
            </a:r>
            <a:r>
              <a:rPr lang="en-GB" sz="2800" dirty="0" smtClean="0">
                <a:latin typeface="Times New Roman" pitchFamily="18" charset="0"/>
                <a:cs typeface="Times New Roman" pitchFamily="18" charset="0"/>
              </a:rPr>
              <a:t>rule for </a:t>
            </a:r>
            <a:r>
              <a:rPr lang="en-GB" sz="2800" dirty="0">
                <a:latin typeface="Times New Roman" pitchFamily="18" charset="0"/>
                <a:cs typeface="Times New Roman" pitchFamily="18" charset="0"/>
              </a:rPr>
              <a:t>steels, the fatigue limit is about one-half of the UTS of the material</a:t>
            </a:r>
            <a:r>
              <a:rPr lang="en-GB" sz="2800" dirty="0" smtClean="0">
                <a:latin typeface="Times New Roman" pitchFamily="18" charset="0"/>
                <a:cs typeface="Times New Roman" pitchFamily="18" charset="0"/>
              </a:rPr>
              <a:t>.</a:t>
            </a:r>
          </a:p>
          <a:p>
            <a:pPr marL="457200" indent="-457200">
              <a:buFont typeface="Arial" pitchFamily="34" charset="0"/>
              <a:buChar char="•"/>
            </a:pPr>
            <a:endParaRPr lang="en-GB" sz="2800" baseline="-250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The higher </a:t>
            </a:r>
            <a:r>
              <a:rPr lang="en-GB" sz="2800" dirty="0">
                <a:latin typeface="Times New Roman" pitchFamily="18" charset="0"/>
                <a:cs typeface="Times New Roman" pitchFamily="18" charset="0"/>
              </a:rPr>
              <a:t>the stress above this value, the fewer will be the number of </a:t>
            </a:r>
            <a:r>
              <a:rPr lang="en-GB" sz="2800" dirty="0" smtClean="0">
                <a:latin typeface="Times New Roman" pitchFamily="18" charset="0"/>
                <a:cs typeface="Times New Roman" pitchFamily="18" charset="0"/>
              </a:rPr>
              <a:t>reversals or </a:t>
            </a:r>
            <a:r>
              <a:rPr lang="en-GB" sz="2800" dirty="0">
                <a:latin typeface="Times New Roman" pitchFamily="18" charset="0"/>
                <a:cs typeface="Times New Roman" pitchFamily="18" charset="0"/>
              </a:rPr>
              <a:t>stress cycles before failure occurs</a:t>
            </a:r>
            <a:endParaRPr lang="en-GB" sz="2800" baseline="-25000" dirty="0">
              <a:latin typeface="Times New Roman" pitchFamily="18" charset="0"/>
              <a:cs typeface="Times New Roman" pitchFamily="18" charset="0"/>
            </a:endParaRPr>
          </a:p>
        </p:txBody>
      </p:sp>
    </p:spTree>
    <p:extLst>
      <p:ext uri="{BB962C8B-B14F-4D97-AF65-F5344CB8AC3E}">
        <p14:creationId xmlns:p14="http://schemas.microsoft.com/office/powerpoint/2010/main" val="40752852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3528" y="692696"/>
            <a:ext cx="8288422" cy="4896544"/>
          </a:xfrm>
          <a:prstGeom prst="rect">
            <a:avLst/>
          </a:prstGeom>
        </p:spPr>
      </p:pic>
      <p:sp>
        <p:nvSpPr>
          <p:cNvPr id="4" name="TextBox 3"/>
          <p:cNvSpPr txBox="1"/>
          <p:nvPr/>
        </p:nvSpPr>
        <p:spPr>
          <a:xfrm>
            <a:off x="3851920" y="6021288"/>
            <a:ext cx="2087559" cy="646331"/>
          </a:xfrm>
          <a:prstGeom prst="rect">
            <a:avLst/>
          </a:prstGeom>
          <a:noFill/>
        </p:spPr>
        <p:txBody>
          <a:bodyPr wrap="none" rtlCol="0">
            <a:spAutoFit/>
          </a:bodyPr>
          <a:lstStyle/>
          <a:p>
            <a:r>
              <a:rPr lang="en-GB" sz="3600" dirty="0" smtClean="0"/>
              <a:t>S-N Graph</a:t>
            </a:r>
            <a:endParaRPr lang="en-GB" sz="3600" dirty="0"/>
          </a:p>
        </p:txBody>
      </p:sp>
    </p:spTree>
    <p:extLst>
      <p:ext uri="{BB962C8B-B14F-4D97-AF65-F5344CB8AC3E}">
        <p14:creationId xmlns:p14="http://schemas.microsoft.com/office/powerpoint/2010/main" val="3511292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006" y="-22381"/>
            <a:ext cx="8229600" cy="1143000"/>
          </a:xfrm>
        </p:spPr>
        <p:txBody>
          <a:bodyPr/>
          <a:lstStyle/>
          <a:p>
            <a:r>
              <a:rPr lang="en-GB" dirty="0" smtClean="0"/>
              <a:t>Effect of extrusions and Intrusions</a:t>
            </a:r>
            <a:endParaRPr lang="en-GB" dirty="0"/>
          </a:p>
        </p:txBody>
      </p:sp>
      <p:sp>
        <p:nvSpPr>
          <p:cNvPr id="3" name="Rectangle 2"/>
          <p:cNvSpPr/>
          <p:nvPr/>
        </p:nvSpPr>
        <p:spPr>
          <a:xfrm>
            <a:off x="154562" y="1198616"/>
            <a:ext cx="8964488" cy="5693866"/>
          </a:xfrm>
          <a:prstGeom prst="rect">
            <a:avLst/>
          </a:prstGeom>
        </p:spPr>
        <p:txBody>
          <a:bodyPr wrap="square">
            <a:spAutoFit/>
          </a:bodyPr>
          <a:lstStyle/>
          <a:p>
            <a:pPr marL="457200" indent="-457200">
              <a:buFont typeface="Arial" pitchFamily="34" charset="0"/>
              <a:buChar char="•"/>
            </a:pPr>
            <a:r>
              <a:rPr lang="en-GB" sz="2600" dirty="0" smtClean="0">
                <a:latin typeface="Times New Roman" pitchFamily="18" charset="0"/>
                <a:cs typeface="Times New Roman" pitchFamily="18" charset="0"/>
              </a:rPr>
              <a:t>Fatigue cracks are observed to spread from points of stress concentration.</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Cyclic loading at stress levels above S</a:t>
            </a:r>
            <a:r>
              <a:rPr lang="en-GB" sz="2600" baseline="-25000" dirty="0" smtClean="0">
                <a:latin typeface="Times New Roman" pitchFamily="18" charset="0"/>
                <a:cs typeface="Times New Roman" pitchFamily="18" charset="0"/>
              </a:rPr>
              <a:t>D</a:t>
            </a:r>
            <a:r>
              <a:rPr lang="en-GB" sz="2600" dirty="0" smtClean="0">
                <a:latin typeface="Times New Roman" pitchFamily="18" charset="0"/>
                <a:cs typeface="Times New Roman" pitchFamily="18" charset="0"/>
              </a:rPr>
              <a:t> produces slip in the planes of atoms in the grains of a material. </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This results in the appearance of small extrusions and intrusions on the surface of an otherwise smooth material</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Although the intrusions are very small, they act as stress raisers from which a fatigue crack can spread.</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Discuss the effect of other stress raisers (sharp internal corners, tool marks, quench crack, </a:t>
            </a:r>
            <a:r>
              <a:rPr lang="en-GB" sz="2600" dirty="0" err="1" smtClean="0">
                <a:latin typeface="Times New Roman" pitchFamily="18" charset="0"/>
                <a:cs typeface="Times New Roman" pitchFamily="18" charset="0"/>
              </a:rPr>
              <a:t>etc</a:t>
            </a:r>
            <a:r>
              <a:rPr lang="en-GB" sz="2600" dirty="0" smtClean="0">
                <a:latin typeface="Times New Roman" pitchFamily="18" charset="0"/>
                <a:cs typeface="Times New Roman" pitchFamily="18" charset="0"/>
              </a:rPr>
              <a:t>)</a:t>
            </a:r>
            <a:endParaRPr lang="en-GB" sz="2600" dirty="0">
              <a:latin typeface="Times New Roman" pitchFamily="18" charset="0"/>
              <a:cs typeface="Times New Roman" pitchFamily="18" charset="0"/>
            </a:endParaRPr>
          </a:p>
        </p:txBody>
      </p:sp>
    </p:spTree>
    <p:extLst>
      <p:ext uri="{BB962C8B-B14F-4D97-AF65-F5344CB8AC3E}">
        <p14:creationId xmlns:p14="http://schemas.microsoft.com/office/powerpoint/2010/main" val="42603664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51520" y="908720"/>
            <a:ext cx="8646738" cy="4032448"/>
          </a:xfrm>
          <a:prstGeom prst="rect">
            <a:avLst/>
          </a:prstGeom>
        </p:spPr>
      </p:pic>
      <p:sp>
        <p:nvSpPr>
          <p:cNvPr id="3" name="TextBox 2"/>
          <p:cNvSpPr txBox="1"/>
          <p:nvPr/>
        </p:nvSpPr>
        <p:spPr>
          <a:xfrm>
            <a:off x="1115616" y="5877272"/>
            <a:ext cx="7564828" cy="646331"/>
          </a:xfrm>
          <a:prstGeom prst="rect">
            <a:avLst/>
          </a:prstGeom>
          <a:noFill/>
        </p:spPr>
        <p:txBody>
          <a:bodyPr wrap="none" rtlCol="0">
            <a:spAutoFit/>
          </a:bodyPr>
          <a:lstStyle/>
          <a:p>
            <a:r>
              <a:rPr lang="en-GB" sz="3600" dirty="0" smtClean="0"/>
              <a:t>Intrusion and Extrusion due to local slip</a:t>
            </a:r>
            <a:endParaRPr lang="en-GB" sz="3600" dirty="0"/>
          </a:p>
        </p:txBody>
      </p:sp>
    </p:spTree>
    <p:extLst>
      <p:ext uri="{BB962C8B-B14F-4D97-AF65-F5344CB8AC3E}">
        <p14:creationId xmlns:p14="http://schemas.microsoft.com/office/powerpoint/2010/main" val="38906534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79512" y="764704"/>
            <a:ext cx="8746855" cy="3960440"/>
          </a:xfrm>
          <a:prstGeom prst="rect">
            <a:avLst/>
          </a:prstGeom>
        </p:spPr>
      </p:pic>
      <p:sp>
        <p:nvSpPr>
          <p:cNvPr id="4" name="TextBox 3"/>
          <p:cNvSpPr txBox="1"/>
          <p:nvPr/>
        </p:nvSpPr>
        <p:spPr>
          <a:xfrm>
            <a:off x="2627784" y="5589240"/>
            <a:ext cx="5557868" cy="646331"/>
          </a:xfrm>
          <a:prstGeom prst="rect">
            <a:avLst/>
          </a:prstGeom>
          <a:noFill/>
        </p:spPr>
        <p:txBody>
          <a:bodyPr wrap="none" rtlCol="0">
            <a:spAutoFit/>
          </a:bodyPr>
          <a:lstStyle/>
          <a:p>
            <a:r>
              <a:rPr lang="en-GB" sz="3600" dirty="0" smtClean="0"/>
              <a:t>Fatigue Fracture Appearance</a:t>
            </a:r>
            <a:endParaRPr lang="en-GB" sz="3600" dirty="0"/>
          </a:p>
        </p:txBody>
      </p:sp>
    </p:spTree>
    <p:extLst>
      <p:ext uri="{BB962C8B-B14F-4D97-AF65-F5344CB8AC3E}">
        <p14:creationId xmlns:p14="http://schemas.microsoft.com/office/powerpoint/2010/main" val="27886802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6651" y="302359"/>
            <a:ext cx="8568952" cy="6555641"/>
          </a:xfrm>
          <a:prstGeom prst="rect">
            <a:avLst/>
          </a:prstGeom>
        </p:spPr>
        <p:txBody>
          <a:bodyPr wrap="square">
            <a:spAutoFit/>
          </a:bodyPr>
          <a:lstStyle/>
          <a:p>
            <a:pPr marL="457200" indent="-457200">
              <a:buFont typeface="Arial" pitchFamily="34" charset="0"/>
              <a:buChar char="•"/>
            </a:pPr>
            <a:r>
              <a:rPr lang="en-GB" sz="2800" dirty="0" smtClean="0">
                <a:latin typeface="Times New Roman" pitchFamily="18" charset="0"/>
                <a:cs typeface="Times New Roman" pitchFamily="18" charset="0"/>
              </a:rPr>
              <a:t>The fracture surfaces of a fatigue failure have a characteristic appearance as shown in the figure.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As the fatigue crack spreads, its two sides rub together under the action of the cyclic loading.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This gives them a burnished, mother-of-pearl appearance.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Eventually the material can no longer carry the load and fractures.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The remainder of the surface, where fracture has occurred, has a crystalline or granular</a:t>
            </a:r>
          </a:p>
          <a:p>
            <a:pPr marL="457200" indent="-457200">
              <a:buFont typeface="Arial" pitchFamily="34" charset="0"/>
              <a:buChar char="•"/>
            </a:pPr>
            <a:r>
              <a:rPr lang="en-GB" sz="2800" dirty="0" smtClean="0">
                <a:latin typeface="Times New Roman" pitchFamily="18" charset="0"/>
                <a:cs typeface="Times New Roman" pitchFamily="18" charset="0"/>
              </a:rPr>
              <a:t>appearance</a:t>
            </a:r>
            <a:endParaRPr lang="en-GB" sz="2800" dirty="0">
              <a:latin typeface="Times New Roman" pitchFamily="18" charset="0"/>
              <a:cs typeface="Times New Roman" pitchFamily="18" charset="0"/>
            </a:endParaRPr>
          </a:p>
        </p:txBody>
      </p:sp>
    </p:spTree>
    <p:extLst>
      <p:ext uri="{BB962C8B-B14F-4D97-AF65-F5344CB8AC3E}">
        <p14:creationId xmlns:p14="http://schemas.microsoft.com/office/powerpoint/2010/main" val="41695846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7856"/>
            <a:ext cx="8229600" cy="1143000"/>
          </a:xfrm>
        </p:spPr>
        <p:txBody>
          <a:bodyPr/>
          <a:lstStyle/>
          <a:p>
            <a:r>
              <a:rPr lang="en-GB" dirty="0" smtClean="0"/>
              <a:t>Outline</a:t>
            </a:r>
            <a:endParaRPr lang="en-GB" dirty="0"/>
          </a:p>
        </p:txBody>
      </p:sp>
      <p:sp>
        <p:nvSpPr>
          <p:cNvPr id="3" name="Content Placeholder 2"/>
          <p:cNvSpPr>
            <a:spLocks noGrp="1"/>
          </p:cNvSpPr>
          <p:nvPr>
            <p:ph idx="1"/>
          </p:nvPr>
        </p:nvSpPr>
        <p:spPr>
          <a:xfrm>
            <a:off x="457200" y="980728"/>
            <a:ext cx="8229600" cy="5877272"/>
          </a:xfrm>
        </p:spPr>
        <p:txBody>
          <a:bodyPr>
            <a:noAutofit/>
          </a:bodyPr>
          <a:lstStyle/>
          <a:p>
            <a:r>
              <a:rPr lang="en-GB" sz="2800" b="1" dirty="0" smtClean="0">
                <a:latin typeface="Times New Roman" pitchFamily="18" charset="0"/>
                <a:cs typeface="Times New Roman" pitchFamily="18" charset="0"/>
              </a:rPr>
              <a:t>Failure</a:t>
            </a:r>
          </a:p>
          <a:p>
            <a:pPr lvl="1"/>
            <a:r>
              <a:rPr lang="en-GB" dirty="0" smtClean="0">
                <a:latin typeface="Times New Roman" pitchFamily="18" charset="0"/>
                <a:cs typeface="Times New Roman" pitchFamily="18" charset="0"/>
              </a:rPr>
              <a:t>Elastic Failure</a:t>
            </a:r>
          </a:p>
          <a:p>
            <a:pPr lvl="1"/>
            <a:r>
              <a:rPr lang="en-GB" dirty="0" smtClean="0">
                <a:latin typeface="Times New Roman" pitchFamily="18" charset="0"/>
                <a:cs typeface="Times New Roman" pitchFamily="18" charset="0"/>
              </a:rPr>
              <a:t>Brittle or cleavage failure</a:t>
            </a:r>
          </a:p>
          <a:p>
            <a:r>
              <a:rPr lang="en-GB" sz="2800" b="1" dirty="0" smtClean="0">
                <a:latin typeface="Times New Roman" pitchFamily="18" charset="0"/>
                <a:cs typeface="Times New Roman" pitchFamily="18" charset="0"/>
              </a:rPr>
              <a:t>Creep</a:t>
            </a:r>
          </a:p>
          <a:p>
            <a:endParaRPr lang="en-GB" sz="2800" dirty="0" smtClean="0">
              <a:latin typeface="Times New Roman" pitchFamily="18" charset="0"/>
              <a:cs typeface="Times New Roman" pitchFamily="18" charset="0"/>
            </a:endParaRPr>
          </a:p>
          <a:p>
            <a:r>
              <a:rPr lang="en-GB" sz="2800" b="1" dirty="0" smtClean="0">
                <a:latin typeface="Times New Roman" pitchFamily="18" charset="0"/>
                <a:cs typeface="Times New Roman" pitchFamily="18" charset="0"/>
              </a:rPr>
              <a:t>Fatigue</a:t>
            </a:r>
          </a:p>
          <a:p>
            <a:endParaRPr lang="en-GB" sz="2800" dirty="0" smtClean="0">
              <a:latin typeface="Times New Roman" pitchFamily="18" charset="0"/>
              <a:cs typeface="Times New Roman" pitchFamily="18" charset="0"/>
            </a:endParaRPr>
          </a:p>
          <a:p>
            <a:r>
              <a:rPr lang="en-GB" sz="2800" b="1" dirty="0" smtClean="0">
                <a:latin typeface="Times New Roman" pitchFamily="18" charset="0"/>
                <a:cs typeface="Times New Roman" pitchFamily="18" charset="0"/>
              </a:rPr>
              <a:t>Degradation</a:t>
            </a:r>
            <a:endParaRPr lang="en-GB" sz="2800" dirty="0" smtClean="0">
              <a:latin typeface="Times New Roman" pitchFamily="18" charset="0"/>
              <a:cs typeface="Times New Roman" pitchFamily="18" charset="0"/>
            </a:endParaRPr>
          </a:p>
          <a:p>
            <a:pPr lvl="1"/>
            <a:r>
              <a:rPr lang="en-GB" dirty="0" smtClean="0">
                <a:latin typeface="Times New Roman" pitchFamily="18" charset="0"/>
                <a:cs typeface="Times New Roman" pitchFamily="18" charset="0"/>
              </a:rPr>
              <a:t>Corrosion</a:t>
            </a:r>
          </a:p>
          <a:p>
            <a:pPr lvl="1"/>
            <a:r>
              <a:rPr lang="en-GB" dirty="0" smtClean="0">
                <a:latin typeface="Times New Roman" pitchFamily="18" charset="0"/>
                <a:cs typeface="Times New Roman" pitchFamily="18" charset="0"/>
              </a:rPr>
              <a:t>Solvent Attack</a:t>
            </a:r>
          </a:p>
          <a:p>
            <a:pPr lvl="1"/>
            <a:r>
              <a:rPr lang="en-GB" dirty="0" smtClean="0">
                <a:latin typeface="Times New Roman" pitchFamily="18" charset="0"/>
                <a:cs typeface="Times New Roman" pitchFamily="18" charset="0"/>
              </a:rPr>
              <a:t>Radiation Damage and Aging</a:t>
            </a:r>
          </a:p>
        </p:txBody>
      </p:sp>
    </p:spTree>
    <p:extLst>
      <p:ext uri="{BB962C8B-B14F-4D97-AF65-F5344CB8AC3E}">
        <p14:creationId xmlns:p14="http://schemas.microsoft.com/office/powerpoint/2010/main" val="42591519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Degradation</a:t>
            </a:r>
            <a:endParaRPr lang="en-GB" dirty="0"/>
          </a:p>
        </p:txBody>
      </p:sp>
      <p:sp>
        <p:nvSpPr>
          <p:cNvPr id="3" name="Text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1101146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862" y="-243408"/>
            <a:ext cx="8229600" cy="1143000"/>
          </a:xfrm>
        </p:spPr>
        <p:txBody>
          <a:bodyPr/>
          <a:lstStyle/>
          <a:p>
            <a:r>
              <a:rPr lang="en-GB" dirty="0" smtClean="0"/>
              <a:t>Corrosion</a:t>
            </a:r>
            <a:endParaRPr lang="en-GB" dirty="0"/>
          </a:p>
        </p:txBody>
      </p:sp>
      <p:sp>
        <p:nvSpPr>
          <p:cNvPr id="3" name="Rectangle 2"/>
          <p:cNvSpPr/>
          <p:nvPr/>
        </p:nvSpPr>
        <p:spPr>
          <a:xfrm>
            <a:off x="151182" y="733246"/>
            <a:ext cx="8640960" cy="6124754"/>
          </a:xfrm>
          <a:prstGeom prst="rect">
            <a:avLst/>
          </a:prstGeom>
        </p:spPr>
        <p:txBody>
          <a:bodyPr wrap="square">
            <a:spAutoFit/>
          </a:bodyPr>
          <a:lstStyle/>
          <a:p>
            <a:pPr marL="457200" indent="-457200">
              <a:buFont typeface="Arial" pitchFamily="34" charset="0"/>
              <a:buChar char="•"/>
            </a:pPr>
            <a:r>
              <a:rPr lang="en-GB" sz="2800" dirty="0" smtClean="0">
                <a:latin typeface="Times New Roman" pitchFamily="18" charset="0"/>
                <a:cs typeface="Times New Roman" pitchFamily="18" charset="0"/>
              </a:rPr>
              <a:t>Low temperature or ‘ wet ’ corrosion is due to the presence of moisture and results in the formation of red rust.</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a:latin typeface="Times New Roman" pitchFamily="18" charset="0"/>
                <a:cs typeface="Times New Roman" pitchFamily="18" charset="0"/>
              </a:rPr>
              <a:t>Red rust is an iron oxide formed by electro-chemical action, in </a:t>
            </a:r>
            <a:r>
              <a:rPr lang="en-GB" sz="2800" dirty="0" smtClean="0">
                <a:latin typeface="Times New Roman" pitchFamily="18" charset="0"/>
                <a:cs typeface="Times New Roman" pitchFamily="18" charset="0"/>
              </a:rPr>
              <a:t>which the </a:t>
            </a:r>
            <a:r>
              <a:rPr lang="en-GB" sz="2800" dirty="0">
                <a:latin typeface="Times New Roman" pitchFamily="18" charset="0"/>
                <a:cs typeface="Times New Roman" pitchFamily="18" charset="0"/>
              </a:rPr>
              <a:t>moisture acts as an electrolyte. </a:t>
            </a:r>
            <a:endParaRPr lang="en-GB" sz="2800" dirty="0" smtClean="0">
              <a:latin typeface="Times New Roman" pitchFamily="18" charset="0"/>
              <a:cs typeface="Times New Roman" pitchFamily="18" charset="0"/>
            </a:endParaRP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Adjacent </a:t>
            </a:r>
            <a:r>
              <a:rPr lang="en-GB" sz="2800" dirty="0">
                <a:latin typeface="Times New Roman" pitchFamily="18" charset="0"/>
                <a:cs typeface="Times New Roman" pitchFamily="18" charset="0"/>
              </a:rPr>
              <a:t>areas of the metal, </a:t>
            </a:r>
            <a:r>
              <a:rPr lang="en-GB" sz="2800" dirty="0" smtClean="0">
                <a:latin typeface="Times New Roman" pitchFamily="18" charset="0"/>
                <a:cs typeface="Times New Roman" pitchFamily="18" charset="0"/>
              </a:rPr>
              <a:t>which have </a:t>
            </a:r>
            <a:r>
              <a:rPr lang="en-GB" sz="2800" dirty="0">
                <a:latin typeface="Times New Roman" pitchFamily="18" charset="0"/>
                <a:cs typeface="Times New Roman" pitchFamily="18" charset="0"/>
              </a:rPr>
              <a:t>a different composition, such as the alternate layers of </a:t>
            </a:r>
            <a:r>
              <a:rPr lang="en-GB" sz="2800" dirty="0" smtClean="0">
                <a:latin typeface="Times New Roman" pitchFamily="18" charset="0"/>
                <a:cs typeface="Times New Roman" pitchFamily="18" charset="0"/>
              </a:rPr>
              <a:t>ferrite and </a:t>
            </a:r>
            <a:r>
              <a:rPr lang="en-GB" sz="2800" dirty="0">
                <a:latin typeface="Times New Roman" pitchFamily="18" charset="0"/>
                <a:cs typeface="Times New Roman" pitchFamily="18" charset="0"/>
              </a:rPr>
              <a:t>cementite in the pearlite grains, become the anodes and </a:t>
            </a:r>
            <a:r>
              <a:rPr lang="en-GB" sz="2800" dirty="0" smtClean="0">
                <a:latin typeface="Times New Roman" pitchFamily="18" charset="0"/>
                <a:cs typeface="Times New Roman" pitchFamily="18" charset="0"/>
              </a:rPr>
              <a:t>cathodes. </a:t>
            </a:r>
          </a:p>
          <a:p>
            <a:pPr marL="457200" indent="-457200">
              <a:buFont typeface="Arial" pitchFamily="34" charset="0"/>
              <a:buChar char="•"/>
            </a:pPr>
            <a:endParaRPr lang="en-GB" sz="2800" dirty="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Corrosion </a:t>
            </a:r>
            <a:r>
              <a:rPr lang="en-GB" sz="2800" dirty="0">
                <a:latin typeface="Times New Roman" pitchFamily="18" charset="0"/>
                <a:cs typeface="Times New Roman" pitchFamily="18" charset="0"/>
              </a:rPr>
              <a:t>occurs at the anode areas resulting in rust formation</a:t>
            </a:r>
            <a:r>
              <a:rPr lang="en-GB" dirty="0"/>
              <a:t>.</a:t>
            </a:r>
          </a:p>
        </p:txBody>
      </p:sp>
    </p:spTree>
    <p:extLst>
      <p:ext uri="{BB962C8B-B14F-4D97-AF65-F5344CB8AC3E}">
        <p14:creationId xmlns:p14="http://schemas.microsoft.com/office/powerpoint/2010/main" val="28366678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897" y="188640"/>
            <a:ext cx="8352928" cy="954107"/>
          </a:xfrm>
          <a:prstGeom prst="rect">
            <a:avLst/>
          </a:prstGeom>
        </p:spPr>
        <p:txBody>
          <a:bodyPr wrap="square">
            <a:spAutoFit/>
          </a:bodyPr>
          <a:lstStyle/>
          <a:p>
            <a:r>
              <a:rPr lang="en-GB" sz="2800" dirty="0" smtClean="0">
                <a:latin typeface="Times New Roman" pitchFamily="18" charset="0"/>
                <a:cs typeface="Times New Roman" pitchFamily="18" charset="0"/>
              </a:rPr>
              <a:t>The ferrite layers, which are almost pure iron, become anodes and corrode to form FeOH</a:t>
            </a:r>
            <a:r>
              <a:rPr lang="en-GB" sz="2800" baseline="-25000" dirty="0" smtClean="0">
                <a:latin typeface="Times New Roman" pitchFamily="18" charset="0"/>
                <a:cs typeface="Times New Roman" pitchFamily="18" charset="0"/>
              </a:rPr>
              <a:t>3</a:t>
            </a:r>
            <a:r>
              <a:rPr lang="en-GB" sz="2800" dirty="0" smtClean="0">
                <a:latin typeface="Times New Roman" pitchFamily="18" charset="0"/>
                <a:cs typeface="Times New Roman" pitchFamily="18" charset="0"/>
              </a:rPr>
              <a:t> which is red rust.</a:t>
            </a:r>
            <a:endParaRPr lang="en-GB" sz="2800" dirty="0">
              <a:latin typeface="Times New Roman" pitchFamily="18" charset="0"/>
              <a:cs typeface="Times New Roman" pitchFamily="18" charset="0"/>
            </a:endParaRPr>
          </a:p>
        </p:txBody>
      </p:sp>
      <p:pic>
        <p:nvPicPr>
          <p:cNvPr id="2" name="Picture 1"/>
          <p:cNvPicPr>
            <a:picLocks noChangeAspect="1"/>
          </p:cNvPicPr>
          <p:nvPr/>
        </p:nvPicPr>
        <p:blipFill>
          <a:blip r:embed="rId2"/>
          <a:stretch>
            <a:fillRect/>
          </a:stretch>
        </p:blipFill>
        <p:spPr>
          <a:xfrm>
            <a:off x="323528" y="1916832"/>
            <a:ext cx="8620958" cy="3600400"/>
          </a:xfrm>
          <a:prstGeom prst="rect">
            <a:avLst/>
          </a:prstGeom>
        </p:spPr>
      </p:pic>
      <p:sp>
        <p:nvSpPr>
          <p:cNvPr id="4" name="TextBox 3"/>
          <p:cNvSpPr txBox="1"/>
          <p:nvPr/>
        </p:nvSpPr>
        <p:spPr>
          <a:xfrm>
            <a:off x="1681243" y="5968151"/>
            <a:ext cx="5905527" cy="646331"/>
          </a:xfrm>
          <a:prstGeom prst="rect">
            <a:avLst/>
          </a:prstGeom>
          <a:noFill/>
        </p:spPr>
        <p:txBody>
          <a:bodyPr wrap="none" rtlCol="0">
            <a:spAutoFit/>
          </a:bodyPr>
          <a:lstStyle/>
          <a:p>
            <a:r>
              <a:rPr lang="en-GB" sz="3600" dirty="0" smtClean="0"/>
              <a:t>Wet corrosion of pearlite grain</a:t>
            </a:r>
            <a:endParaRPr lang="en-GB" sz="3600" dirty="0"/>
          </a:p>
        </p:txBody>
      </p:sp>
    </p:spTree>
    <p:extLst>
      <p:ext uri="{BB962C8B-B14F-4D97-AF65-F5344CB8AC3E}">
        <p14:creationId xmlns:p14="http://schemas.microsoft.com/office/powerpoint/2010/main" val="25054866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733246"/>
          </a:xfrm>
        </p:spPr>
        <p:txBody>
          <a:bodyPr>
            <a:normAutofit fontScale="90000"/>
          </a:bodyPr>
          <a:lstStyle/>
          <a:p>
            <a:r>
              <a:rPr lang="en-GB" dirty="0" smtClean="0"/>
              <a:t>Stress Corrosion</a:t>
            </a:r>
            <a:endParaRPr lang="en-GB" dirty="0"/>
          </a:p>
        </p:txBody>
      </p:sp>
      <p:sp>
        <p:nvSpPr>
          <p:cNvPr id="3" name="Rectangle 2"/>
          <p:cNvSpPr/>
          <p:nvPr/>
        </p:nvSpPr>
        <p:spPr>
          <a:xfrm>
            <a:off x="0" y="733246"/>
            <a:ext cx="9144000" cy="6124754"/>
          </a:xfrm>
          <a:prstGeom prst="rect">
            <a:avLst/>
          </a:prstGeom>
        </p:spPr>
        <p:txBody>
          <a:bodyPr wrap="square">
            <a:spAutoFit/>
          </a:bodyPr>
          <a:lstStyle/>
          <a:p>
            <a:pPr marL="457200" indent="-457200">
              <a:buFont typeface="Arial" pitchFamily="34" charset="0"/>
              <a:buChar char="•"/>
            </a:pPr>
            <a:r>
              <a:rPr lang="en-GB" sz="2800" dirty="0" smtClean="0">
                <a:latin typeface="Times New Roman" pitchFamily="18" charset="0"/>
                <a:cs typeface="Times New Roman" pitchFamily="18" charset="0"/>
              </a:rPr>
              <a:t>The same kind of electrolytic action can occur between adjacent areas which have been cold worked to a different extent.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For the figure showing a fold in a sheet of metal which is more highly stressed than the surrounding areas.</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In the presence of moisture, the region in the fold becomes an anode and corrodes.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This kind of electrolytic action is called stress corrosion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It is the form from which motor vehicle panels can suffer if they are not properly protected.</a:t>
            </a:r>
            <a:endParaRPr lang="en-GB" sz="2800" dirty="0">
              <a:latin typeface="Times New Roman" pitchFamily="18" charset="0"/>
              <a:cs typeface="Times New Roman" pitchFamily="18" charset="0"/>
            </a:endParaRPr>
          </a:p>
        </p:txBody>
      </p:sp>
    </p:spTree>
    <p:extLst>
      <p:ext uri="{BB962C8B-B14F-4D97-AF65-F5344CB8AC3E}">
        <p14:creationId xmlns:p14="http://schemas.microsoft.com/office/powerpoint/2010/main" val="25783667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93713" y="1003588"/>
            <a:ext cx="8880551" cy="3672408"/>
          </a:xfrm>
          <a:prstGeom prst="rect">
            <a:avLst/>
          </a:prstGeom>
        </p:spPr>
      </p:pic>
      <p:sp>
        <p:nvSpPr>
          <p:cNvPr id="3" name="TextBox 2"/>
          <p:cNvSpPr txBox="1"/>
          <p:nvPr/>
        </p:nvSpPr>
        <p:spPr>
          <a:xfrm>
            <a:off x="3563888" y="5445224"/>
            <a:ext cx="3560014" cy="707886"/>
          </a:xfrm>
          <a:prstGeom prst="rect">
            <a:avLst/>
          </a:prstGeom>
          <a:noFill/>
        </p:spPr>
        <p:txBody>
          <a:bodyPr wrap="none" rtlCol="0">
            <a:spAutoFit/>
          </a:bodyPr>
          <a:lstStyle/>
          <a:p>
            <a:r>
              <a:rPr lang="en-GB" sz="4000" dirty="0" smtClean="0"/>
              <a:t>Stress Corrosion</a:t>
            </a:r>
            <a:endParaRPr lang="en-GB" sz="4000" dirty="0"/>
          </a:p>
        </p:txBody>
      </p:sp>
    </p:spTree>
    <p:extLst>
      <p:ext uri="{BB962C8B-B14F-4D97-AF65-F5344CB8AC3E}">
        <p14:creationId xmlns:p14="http://schemas.microsoft.com/office/powerpoint/2010/main" val="23225884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Dry Corrosion</a:t>
            </a:r>
            <a:endParaRPr lang="en-GB" dirty="0"/>
          </a:p>
        </p:txBody>
      </p:sp>
      <p:sp>
        <p:nvSpPr>
          <p:cNvPr id="3" name="Rectangle 2"/>
          <p:cNvSpPr/>
          <p:nvPr/>
        </p:nvSpPr>
        <p:spPr>
          <a:xfrm>
            <a:off x="179512" y="1484784"/>
            <a:ext cx="8748464" cy="3970318"/>
          </a:xfrm>
          <a:prstGeom prst="rect">
            <a:avLst/>
          </a:prstGeom>
        </p:spPr>
        <p:txBody>
          <a:bodyPr wrap="square">
            <a:spAutoFit/>
          </a:bodyPr>
          <a:lstStyle/>
          <a:p>
            <a:pPr marL="457200" indent="-457200">
              <a:buFont typeface="Arial" pitchFamily="34" charset="0"/>
              <a:buChar char="•"/>
            </a:pPr>
            <a:r>
              <a:rPr lang="en-GB" sz="2800" dirty="0" smtClean="0">
                <a:latin typeface="Times New Roman" pitchFamily="18" charset="0"/>
                <a:cs typeface="Times New Roman" pitchFamily="18" charset="0"/>
              </a:rPr>
              <a:t>High temperature or ‘ dry ’ corrosion occurs due to a direct chemical reaction between the metal and oxygen in the atmosphere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It results in the formation of black </a:t>
            </a:r>
            <a:r>
              <a:rPr lang="en-GB" sz="2800" dirty="0" err="1" smtClean="0">
                <a:latin typeface="Times New Roman" pitchFamily="18" charset="0"/>
                <a:cs typeface="Times New Roman" pitchFamily="18" charset="0"/>
              </a:rPr>
              <a:t>millscale</a:t>
            </a:r>
            <a:r>
              <a:rPr lang="en-GB" sz="2800" dirty="0" smtClean="0">
                <a:latin typeface="Times New Roman" pitchFamily="18" charset="0"/>
                <a:cs typeface="Times New Roman" pitchFamily="18" charset="0"/>
              </a:rPr>
              <a:t> when the metal is heated for forging or for heat treatment..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err="1" smtClean="0">
                <a:latin typeface="Times New Roman" pitchFamily="18" charset="0"/>
                <a:cs typeface="Times New Roman" pitchFamily="18" charset="0"/>
              </a:rPr>
              <a:t>Millscale</a:t>
            </a:r>
            <a:r>
              <a:rPr lang="en-GB" sz="2800" dirty="0" smtClean="0">
                <a:latin typeface="Times New Roman" pitchFamily="18" charset="0"/>
                <a:cs typeface="Times New Roman" pitchFamily="18" charset="0"/>
              </a:rPr>
              <a:t> is another form of loose and porous iron oxide whose chemical formula is </a:t>
            </a:r>
            <a:r>
              <a:rPr lang="en-GB" sz="2800" dirty="0" err="1" smtClean="0">
                <a:latin typeface="Times New Roman" pitchFamily="18" charset="0"/>
                <a:cs typeface="Times New Roman" pitchFamily="18" charset="0"/>
              </a:rPr>
              <a:t>FeO</a:t>
            </a:r>
            <a:r>
              <a:rPr lang="en-GB" sz="2800" dirty="0" smtClean="0">
                <a:latin typeface="Times New Roman" pitchFamily="18" charset="0"/>
                <a:cs typeface="Times New Roman" pitchFamily="18" charset="0"/>
              </a:rPr>
              <a:t>.</a:t>
            </a:r>
            <a:endParaRPr lang="en-GB" sz="2800" dirty="0">
              <a:latin typeface="Times New Roman" pitchFamily="18" charset="0"/>
              <a:cs typeface="Times New Roman" pitchFamily="18" charset="0"/>
            </a:endParaRPr>
          </a:p>
        </p:txBody>
      </p:sp>
    </p:spTree>
    <p:extLst>
      <p:ext uri="{BB962C8B-B14F-4D97-AF65-F5344CB8AC3E}">
        <p14:creationId xmlns:p14="http://schemas.microsoft.com/office/powerpoint/2010/main" val="19081004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8580" y="1007016"/>
            <a:ext cx="8893616" cy="4032448"/>
          </a:xfrm>
          <a:prstGeom prst="rect">
            <a:avLst/>
          </a:prstGeom>
        </p:spPr>
      </p:pic>
      <p:sp>
        <p:nvSpPr>
          <p:cNvPr id="3" name="TextBox 2"/>
          <p:cNvSpPr txBox="1"/>
          <p:nvPr/>
        </p:nvSpPr>
        <p:spPr>
          <a:xfrm>
            <a:off x="2070519" y="5733256"/>
            <a:ext cx="4889737" cy="584775"/>
          </a:xfrm>
          <a:prstGeom prst="rect">
            <a:avLst/>
          </a:prstGeom>
          <a:noFill/>
        </p:spPr>
        <p:txBody>
          <a:bodyPr wrap="none" rtlCol="0">
            <a:spAutoFit/>
          </a:bodyPr>
          <a:lstStyle/>
          <a:p>
            <a:r>
              <a:rPr lang="en-GB" sz="3200" dirty="0" smtClean="0"/>
              <a:t>High Temperature Corrosion</a:t>
            </a:r>
            <a:endParaRPr lang="en-GB" sz="3200" dirty="0"/>
          </a:p>
        </p:txBody>
      </p:sp>
    </p:spTree>
    <p:extLst>
      <p:ext uri="{BB962C8B-B14F-4D97-AF65-F5344CB8AC3E}">
        <p14:creationId xmlns:p14="http://schemas.microsoft.com/office/powerpoint/2010/main" val="15092808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Solvent attack</a:t>
            </a:r>
            <a:endParaRPr lang="en-GB" dirty="0"/>
          </a:p>
        </p:txBody>
      </p:sp>
      <p:sp>
        <p:nvSpPr>
          <p:cNvPr id="3" name="Rectangle 2"/>
          <p:cNvSpPr/>
          <p:nvPr/>
        </p:nvSpPr>
        <p:spPr>
          <a:xfrm>
            <a:off x="0" y="1859340"/>
            <a:ext cx="8964488" cy="4401205"/>
          </a:xfrm>
          <a:prstGeom prst="rect">
            <a:avLst/>
          </a:prstGeom>
        </p:spPr>
        <p:txBody>
          <a:bodyPr wrap="square">
            <a:spAutoFit/>
          </a:bodyPr>
          <a:lstStyle/>
          <a:p>
            <a:pPr marL="457200" indent="-457200">
              <a:buFont typeface="Arial" pitchFamily="34" charset="0"/>
              <a:buChar char="•"/>
            </a:pPr>
            <a:r>
              <a:rPr lang="en-GB" sz="2800" dirty="0" smtClean="0">
                <a:latin typeface="Times New Roman" pitchFamily="18" charset="0"/>
                <a:cs typeface="Times New Roman" pitchFamily="18" charset="0"/>
              </a:rPr>
              <a:t>Thermosetting plastics tend to have a high resistance to solvents and it is generally thermoplastics and rubbers which are most vulnerable.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The</a:t>
            </a:r>
            <a:r>
              <a:rPr lang="en-GB" sz="2800" dirty="0">
                <a:latin typeface="Times New Roman" pitchFamily="18" charset="0"/>
                <a:cs typeface="Times New Roman" pitchFamily="18" charset="0"/>
              </a:rPr>
              <a:t> </a:t>
            </a:r>
            <a:r>
              <a:rPr lang="en-GB" sz="2800" dirty="0" smtClean="0">
                <a:latin typeface="Times New Roman" pitchFamily="18" charset="0"/>
                <a:cs typeface="Times New Roman" pitchFamily="18" charset="0"/>
              </a:rPr>
              <a:t>action of the solvent is to break down the Van der Waal forces and take the polymers into solution. </a:t>
            </a:r>
          </a:p>
          <a:p>
            <a:pPr marL="457200" indent="-457200">
              <a:buFont typeface="Arial" pitchFamily="34" charset="0"/>
              <a:buChar char="•"/>
            </a:pPr>
            <a:endParaRPr lang="en-GB" sz="2800" dirty="0" smtClean="0">
              <a:latin typeface="Times New Roman" pitchFamily="18" charset="0"/>
              <a:cs typeface="Times New Roman" pitchFamily="18" charset="0"/>
            </a:endParaRPr>
          </a:p>
          <a:p>
            <a:pPr marL="457200" indent="-457200">
              <a:buFont typeface="Arial" pitchFamily="34" charset="0"/>
              <a:buChar char="•"/>
            </a:pPr>
            <a:r>
              <a:rPr lang="en-GB" sz="2800" dirty="0" smtClean="0">
                <a:latin typeface="Times New Roman" pitchFamily="18" charset="0"/>
                <a:cs typeface="Times New Roman" pitchFamily="18" charset="0"/>
              </a:rPr>
              <a:t>Industrial solvents used for degreasing and or paint thinners, petrol, fuel oil, lubricating oils and greases can have this effect on some polymers.</a:t>
            </a:r>
            <a:endParaRPr lang="en-GB" sz="2800" dirty="0">
              <a:latin typeface="Times New Roman" pitchFamily="18" charset="0"/>
              <a:cs typeface="Times New Roman" pitchFamily="18" charset="0"/>
            </a:endParaRPr>
          </a:p>
        </p:txBody>
      </p:sp>
    </p:spTree>
    <p:extLst>
      <p:ext uri="{BB962C8B-B14F-4D97-AF65-F5344CB8AC3E}">
        <p14:creationId xmlns:p14="http://schemas.microsoft.com/office/powerpoint/2010/main" val="32903783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5416"/>
            <a:ext cx="8229600" cy="1070992"/>
          </a:xfrm>
        </p:spPr>
        <p:txBody>
          <a:bodyPr/>
          <a:lstStyle/>
          <a:p>
            <a:r>
              <a:rPr lang="en-GB" dirty="0" smtClean="0"/>
              <a:t>Radiation Damage and Aging</a:t>
            </a:r>
            <a:endParaRPr lang="en-GB" dirty="0"/>
          </a:p>
        </p:txBody>
      </p:sp>
      <p:sp>
        <p:nvSpPr>
          <p:cNvPr id="3" name="Rectangle 2"/>
          <p:cNvSpPr/>
          <p:nvPr/>
        </p:nvSpPr>
        <p:spPr>
          <a:xfrm>
            <a:off x="0" y="548680"/>
            <a:ext cx="9144000" cy="6494085"/>
          </a:xfrm>
          <a:prstGeom prst="rect">
            <a:avLst/>
          </a:prstGeom>
        </p:spPr>
        <p:txBody>
          <a:bodyPr wrap="square">
            <a:spAutoFit/>
          </a:bodyPr>
          <a:lstStyle/>
          <a:p>
            <a:pPr marL="457200" indent="-457200">
              <a:buFont typeface="Arial" pitchFamily="34" charset="0"/>
              <a:buChar char="•"/>
            </a:pPr>
            <a:r>
              <a:rPr lang="en-GB" sz="2600" dirty="0" smtClean="0">
                <a:latin typeface="Times New Roman" pitchFamily="18" charset="0"/>
                <a:cs typeface="Times New Roman" pitchFamily="18" charset="0"/>
              </a:rPr>
              <a:t>The ultraviolet radiation present in sunlight can have a degrading effect on some thermoplastics and rubbers. </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It progressively causes oxygen atom cross-links to form between the polymers. </a:t>
            </a:r>
          </a:p>
          <a:p>
            <a:pPr marL="457200" indent="-457200">
              <a:buFont typeface="Arial" pitchFamily="34" charset="0"/>
              <a:buChar char="•"/>
            </a:pPr>
            <a:r>
              <a:rPr lang="en-GB" sz="2600" dirty="0" smtClean="0">
                <a:latin typeface="Times New Roman" pitchFamily="18" charset="0"/>
                <a:cs typeface="Times New Roman" pitchFamily="18" charset="0"/>
              </a:rPr>
              <a:t>These cause the material to become brittle and can also lead to discolouration.</a:t>
            </a:r>
          </a:p>
          <a:p>
            <a:pPr marL="457200" indent="-457200">
              <a:buFont typeface="Arial" pitchFamily="34" charset="0"/>
              <a:buChar char="•"/>
            </a:pPr>
            <a:r>
              <a:rPr lang="en-GB" sz="2600" dirty="0" smtClean="0">
                <a:latin typeface="Times New Roman" pitchFamily="18" charset="0"/>
                <a:cs typeface="Times New Roman" pitchFamily="18" charset="0"/>
              </a:rPr>
              <a:t> </a:t>
            </a:r>
          </a:p>
          <a:p>
            <a:pPr marL="457200" indent="-457200">
              <a:buFont typeface="Arial" pitchFamily="34" charset="0"/>
              <a:buChar char="•"/>
            </a:pPr>
            <a:r>
              <a:rPr lang="en-GB" sz="2600" dirty="0" smtClean="0">
                <a:latin typeface="Times New Roman" pitchFamily="18" charset="0"/>
                <a:cs typeface="Times New Roman" pitchFamily="18" charset="0"/>
              </a:rPr>
              <a:t>Ultraviolet lamps and X-rays used in industrial processes can also cause this kind of degradation.</a:t>
            </a:r>
          </a:p>
          <a:p>
            <a:pPr marL="457200" indent="-457200">
              <a:buFont typeface="Arial" pitchFamily="34" charset="0"/>
              <a:buChar char="•"/>
            </a:pPr>
            <a:r>
              <a:rPr lang="en-GB" sz="2600" dirty="0" smtClean="0">
                <a:latin typeface="Times New Roman" pitchFamily="18" charset="0"/>
                <a:cs typeface="Times New Roman" pitchFamily="18" charset="0"/>
              </a:rPr>
              <a:t> </a:t>
            </a:r>
          </a:p>
          <a:p>
            <a:pPr marL="457200" indent="-457200">
              <a:buFont typeface="Arial" pitchFamily="34" charset="0"/>
              <a:buChar char="•"/>
            </a:pPr>
            <a:r>
              <a:rPr lang="en-GB" sz="2600" dirty="0" smtClean="0">
                <a:latin typeface="Times New Roman" pitchFamily="18" charset="0"/>
                <a:cs typeface="Times New Roman" pitchFamily="18" charset="0"/>
              </a:rPr>
              <a:t>Colouring pigments are often added during the polymer forming process, and this reduces the effect. </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The darker colours are the most effective, black being the best of all.</a:t>
            </a:r>
            <a:endParaRPr lang="en-GB" sz="2600" dirty="0">
              <a:latin typeface="Times New Roman" pitchFamily="18" charset="0"/>
              <a:cs typeface="Times New Roman" pitchFamily="18" charset="0"/>
            </a:endParaRPr>
          </a:p>
        </p:txBody>
      </p:sp>
    </p:spTree>
    <p:extLst>
      <p:ext uri="{BB962C8B-B14F-4D97-AF65-F5344CB8AC3E}">
        <p14:creationId xmlns:p14="http://schemas.microsoft.com/office/powerpoint/2010/main" val="22476641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7303"/>
            <a:ext cx="8229600" cy="954360"/>
          </a:xfrm>
        </p:spPr>
        <p:txBody>
          <a:bodyPr/>
          <a:lstStyle/>
          <a:p>
            <a:r>
              <a:rPr lang="en-GB" dirty="0" smtClean="0"/>
              <a:t>Deterioration of Ceramics</a:t>
            </a:r>
            <a:endParaRPr lang="en-GB" dirty="0"/>
          </a:p>
        </p:txBody>
      </p:sp>
      <p:sp>
        <p:nvSpPr>
          <p:cNvPr id="3" name="Rectangle 2"/>
          <p:cNvSpPr/>
          <p:nvPr/>
        </p:nvSpPr>
        <p:spPr>
          <a:xfrm>
            <a:off x="-11495" y="802567"/>
            <a:ext cx="9143999" cy="6494085"/>
          </a:xfrm>
          <a:prstGeom prst="rect">
            <a:avLst/>
          </a:prstGeom>
        </p:spPr>
        <p:txBody>
          <a:bodyPr wrap="square">
            <a:spAutoFit/>
          </a:bodyPr>
          <a:lstStyle/>
          <a:p>
            <a:pPr marL="457200" indent="-457200">
              <a:buFont typeface="Arial" pitchFamily="34" charset="0"/>
              <a:buChar char="•"/>
            </a:pPr>
            <a:r>
              <a:rPr lang="en-GB" sz="2600" dirty="0" smtClean="0">
                <a:latin typeface="Times New Roman" pitchFamily="18" charset="0"/>
                <a:cs typeface="Times New Roman" pitchFamily="18" charset="0"/>
              </a:rPr>
              <a:t>The absorption of rain water into the surface pores can cause deterioration in winter. </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When the moisture freezes, it expands and over a period of time it can cause cracking and flaking. </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Sulphur from flue and exhaust gases combines with moisture in the atmosphere to</a:t>
            </a:r>
          </a:p>
          <a:p>
            <a:pPr marL="457200" indent="-457200">
              <a:buFont typeface="Arial" pitchFamily="34" charset="0"/>
              <a:buChar char="•"/>
            </a:pPr>
            <a:r>
              <a:rPr lang="en-GB" sz="2600" dirty="0" smtClean="0">
                <a:latin typeface="Times New Roman" pitchFamily="18" charset="0"/>
                <a:cs typeface="Times New Roman" pitchFamily="18" charset="0"/>
              </a:rPr>
              <a:t>form sulphurous acid which falls as acid rain. </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This attacks many types of ceramic building material and in particular natural stone.</a:t>
            </a:r>
          </a:p>
          <a:p>
            <a:pPr marL="457200" indent="-457200">
              <a:buFont typeface="Arial" pitchFamily="34" charset="0"/>
              <a:buChar char="•"/>
            </a:pPr>
            <a:endParaRPr lang="en-GB" sz="2600" dirty="0" smtClean="0">
              <a:latin typeface="Times New Roman" pitchFamily="18" charset="0"/>
              <a:cs typeface="Times New Roman" pitchFamily="18" charset="0"/>
            </a:endParaRPr>
          </a:p>
          <a:p>
            <a:pPr marL="457200" indent="-457200">
              <a:buFont typeface="Arial" pitchFamily="34" charset="0"/>
              <a:buChar char="•"/>
            </a:pPr>
            <a:r>
              <a:rPr lang="en-GB" sz="2600" dirty="0" smtClean="0">
                <a:latin typeface="Times New Roman" pitchFamily="18" charset="0"/>
                <a:cs typeface="Times New Roman" pitchFamily="18" charset="0"/>
              </a:rPr>
              <a:t>The refractory ceramics used to line furnaces, and the ladles for carrying molten metal can suffer from thermal shock if heated too quickly.</a:t>
            </a:r>
            <a:endParaRPr lang="en-GB" sz="2600" dirty="0">
              <a:latin typeface="Times New Roman" pitchFamily="18" charset="0"/>
              <a:cs typeface="Times New Roman" pitchFamily="18" charset="0"/>
            </a:endParaRPr>
          </a:p>
        </p:txBody>
      </p:sp>
    </p:spTree>
    <p:extLst>
      <p:ext uri="{BB962C8B-B14F-4D97-AF65-F5344CB8AC3E}">
        <p14:creationId xmlns:p14="http://schemas.microsoft.com/office/powerpoint/2010/main" val="13758708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Elastic Failure</a:t>
            </a:r>
            <a:endParaRPr lang="en-GB" dirty="0"/>
          </a:p>
        </p:txBody>
      </p:sp>
      <p:sp>
        <p:nvSpPr>
          <p:cNvPr id="3" name="TextBox 2"/>
          <p:cNvSpPr txBox="1"/>
          <p:nvPr/>
        </p:nvSpPr>
        <p:spPr>
          <a:xfrm>
            <a:off x="179512" y="1628800"/>
            <a:ext cx="8712968" cy="954107"/>
          </a:xfrm>
          <a:prstGeom prst="rect">
            <a:avLst/>
          </a:prstGeom>
          <a:noFill/>
        </p:spPr>
        <p:txBody>
          <a:bodyPr wrap="square" rtlCol="0">
            <a:spAutoFit/>
          </a:bodyPr>
          <a:lstStyle/>
          <a:p>
            <a:r>
              <a:rPr lang="en-GB" sz="2800" b="1" dirty="0" smtClean="0">
                <a:latin typeface="Times New Roman" pitchFamily="18" charset="0"/>
                <a:cs typeface="Times New Roman" pitchFamily="18" charset="0"/>
              </a:rPr>
              <a:t>Elastic Failure </a:t>
            </a:r>
            <a:r>
              <a:rPr lang="en-GB" sz="2800" dirty="0" smtClean="0">
                <a:latin typeface="Times New Roman" pitchFamily="18" charset="0"/>
                <a:cs typeface="Times New Roman" pitchFamily="18" charset="0"/>
              </a:rPr>
              <a:t>: When the load on a ductile material exceeds the elastic limit, it becomes  permanently deformed</a:t>
            </a:r>
          </a:p>
        </p:txBody>
      </p:sp>
      <p:pic>
        <p:nvPicPr>
          <p:cNvPr id="4" name="Picture 3"/>
          <p:cNvPicPr>
            <a:picLocks noChangeAspect="1"/>
          </p:cNvPicPr>
          <p:nvPr/>
        </p:nvPicPr>
        <p:blipFill>
          <a:blip r:embed="rId2"/>
          <a:stretch>
            <a:fillRect/>
          </a:stretch>
        </p:blipFill>
        <p:spPr>
          <a:xfrm>
            <a:off x="1440744" y="3059120"/>
            <a:ext cx="6262511" cy="3798880"/>
          </a:xfrm>
          <a:prstGeom prst="rect">
            <a:avLst/>
          </a:prstGeom>
        </p:spPr>
      </p:pic>
    </p:spTree>
    <p:extLst>
      <p:ext uri="{BB962C8B-B14F-4D97-AF65-F5344CB8AC3E}">
        <p14:creationId xmlns:p14="http://schemas.microsoft.com/office/powerpoint/2010/main" val="38894328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Tree>
    <p:extLst>
      <p:ext uri="{BB962C8B-B14F-4D97-AF65-F5344CB8AC3E}">
        <p14:creationId xmlns:p14="http://schemas.microsoft.com/office/powerpoint/2010/main" val="6549060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532" y="-609"/>
            <a:ext cx="8229600" cy="954360"/>
          </a:xfrm>
        </p:spPr>
        <p:txBody>
          <a:bodyPr/>
          <a:lstStyle/>
          <a:p>
            <a:r>
              <a:rPr lang="en-GB" dirty="0" smtClean="0"/>
              <a:t>Brittle or Cleavage Fracture</a:t>
            </a:r>
            <a:endParaRPr lang="en-GB" dirty="0"/>
          </a:p>
        </p:txBody>
      </p:sp>
      <p:sp>
        <p:nvSpPr>
          <p:cNvPr id="3" name="Rectangle 2"/>
          <p:cNvSpPr/>
          <p:nvPr/>
        </p:nvSpPr>
        <p:spPr>
          <a:xfrm>
            <a:off x="172952" y="980728"/>
            <a:ext cx="8568952" cy="4093428"/>
          </a:xfrm>
          <a:prstGeom prst="rect">
            <a:avLst/>
          </a:prstGeom>
        </p:spPr>
        <p:txBody>
          <a:bodyPr wrap="square">
            <a:spAutoFit/>
          </a:bodyPr>
          <a:lstStyle/>
          <a:p>
            <a:pPr marL="342900" indent="-342900">
              <a:buFont typeface="Arial" pitchFamily="34" charset="0"/>
              <a:buChar char="•"/>
            </a:pPr>
            <a:r>
              <a:rPr lang="en-GB" sz="2200" dirty="0" smtClean="0">
                <a:latin typeface="Times New Roman" pitchFamily="18" charset="0"/>
                <a:cs typeface="Times New Roman" pitchFamily="18" charset="0"/>
              </a:rPr>
              <a:t>Brittle materials, such as cast iron, very often fail in the elastic range with the brittle types of fracture</a:t>
            </a:r>
          </a:p>
          <a:p>
            <a:pPr marL="342900" indent="-342900">
              <a:buFont typeface="Arial" pitchFamily="34" charset="0"/>
              <a:buChar char="•"/>
            </a:pPr>
            <a:endParaRPr lang="en-GB" sz="2200" dirty="0" smtClean="0">
              <a:latin typeface="Times New Roman" pitchFamily="18" charset="0"/>
              <a:cs typeface="Times New Roman" pitchFamily="18" charset="0"/>
            </a:endParaRPr>
          </a:p>
          <a:p>
            <a:pPr marL="342900" indent="-342900">
              <a:buFont typeface="Arial" pitchFamily="34" charset="0"/>
              <a:buChar char="•"/>
            </a:pPr>
            <a:r>
              <a:rPr lang="en-GB" sz="2200" dirty="0" smtClean="0">
                <a:latin typeface="Times New Roman" pitchFamily="18" charset="0"/>
                <a:cs typeface="Times New Roman" pitchFamily="18" charset="0"/>
              </a:rPr>
              <a:t>Brittle or cleavage fractures usually have a granular appearance due to the reflection of light from the individual grains.</a:t>
            </a:r>
          </a:p>
          <a:p>
            <a:pPr marL="342900" indent="-342900">
              <a:buFont typeface="Arial" pitchFamily="34" charset="0"/>
              <a:buChar char="•"/>
            </a:pPr>
            <a:r>
              <a:rPr lang="en-GB" sz="2200" dirty="0" smtClean="0">
                <a:latin typeface="Times New Roman" pitchFamily="18" charset="0"/>
                <a:cs typeface="Times New Roman" pitchFamily="18" charset="0"/>
              </a:rPr>
              <a:t> </a:t>
            </a:r>
          </a:p>
          <a:p>
            <a:pPr marL="342900" indent="-342900">
              <a:buFont typeface="Arial" pitchFamily="34" charset="0"/>
              <a:buChar char="•"/>
            </a:pPr>
            <a:r>
              <a:rPr lang="en-GB" sz="2200" dirty="0" smtClean="0">
                <a:latin typeface="Times New Roman" pitchFamily="18" charset="0"/>
                <a:cs typeface="Times New Roman" pitchFamily="18" charset="0"/>
              </a:rPr>
              <a:t>Grain growth occur at high temperature, too large a grain size can affect the strength of a material and make it brittle.</a:t>
            </a:r>
          </a:p>
          <a:p>
            <a:pPr marL="342900" indent="-342900">
              <a:buFont typeface="Arial" pitchFamily="34" charset="0"/>
              <a:buChar char="•"/>
            </a:pPr>
            <a:endParaRPr lang="en-GB" sz="2200" dirty="0" smtClean="0">
              <a:latin typeface="Times New Roman" pitchFamily="18" charset="0"/>
              <a:cs typeface="Times New Roman" pitchFamily="18" charset="0"/>
            </a:endParaRPr>
          </a:p>
          <a:p>
            <a:pPr marL="342900" indent="-342900">
              <a:buFont typeface="Arial" pitchFamily="34" charset="0"/>
              <a:buChar char="•"/>
            </a:pPr>
            <a:r>
              <a:rPr lang="en-GB" sz="2200" dirty="0" smtClean="0">
                <a:latin typeface="Times New Roman" pitchFamily="18" charset="0"/>
                <a:cs typeface="Times New Roman" pitchFamily="18" charset="0"/>
              </a:rPr>
              <a:t>Brittle fracture, which is also known as cleavage fracture, is more prevalent in materials with BCC and HCP crystal lattice structures.</a:t>
            </a:r>
          </a:p>
          <a:p>
            <a:pPr marL="285750" indent="-285750">
              <a:buFont typeface="Arial" pitchFamily="34" charset="0"/>
              <a:buChar char="•"/>
            </a:pPr>
            <a:endParaRPr lang="en-GB" dirty="0"/>
          </a:p>
        </p:txBody>
      </p:sp>
    </p:spTree>
    <p:extLst>
      <p:ext uri="{BB962C8B-B14F-4D97-AF65-F5344CB8AC3E}">
        <p14:creationId xmlns:p14="http://schemas.microsoft.com/office/powerpoint/2010/main" val="41310068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25760"/>
            <a:ext cx="8229600" cy="1143000"/>
          </a:xfrm>
        </p:spPr>
        <p:txBody>
          <a:bodyPr/>
          <a:lstStyle/>
          <a:p>
            <a:r>
              <a:rPr lang="en-GB" dirty="0" smtClean="0"/>
              <a:t>Why component fail?</a:t>
            </a:r>
            <a:endParaRPr lang="en-GB" dirty="0"/>
          </a:p>
        </p:txBody>
      </p:sp>
      <p:sp>
        <p:nvSpPr>
          <p:cNvPr id="3" name="Rectangle 2"/>
          <p:cNvSpPr/>
          <p:nvPr/>
        </p:nvSpPr>
        <p:spPr>
          <a:xfrm>
            <a:off x="251520" y="1268760"/>
            <a:ext cx="8208912" cy="5509200"/>
          </a:xfrm>
          <a:prstGeom prst="rect">
            <a:avLst/>
          </a:prstGeom>
        </p:spPr>
        <p:txBody>
          <a:bodyPr wrap="square">
            <a:spAutoFit/>
          </a:bodyPr>
          <a:lstStyle/>
          <a:p>
            <a:pPr marL="285750" indent="-285750">
              <a:buFont typeface="Arial" pitchFamily="34" charset="0"/>
              <a:buChar char="•"/>
            </a:pPr>
            <a:r>
              <a:rPr lang="en-GB" sz="2200" dirty="0" smtClean="0">
                <a:latin typeface="Times New Roman" pitchFamily="18" charset="0"/>
                <a:cs typeface="Times New Roman" pitchFamily="18" charset="0"/>
              </a:rPr>
              <a:t>Static loads can be hard to predict and dynamic loads on the component parts of machinery, motor vehicles and </a:t>
            </a:r>
            <a:r>
              <a:rPr lang="en-GB" sz="2200" dirty="0">
                <a:latin typeface="Times New Roman" pitchFamily="18" charset="0"/>
                <a:cs typeface="Times New Roman" pitchFamily="18" charset="0"/>
              </a:rPr>
              <a:t>aircraft are very </a:t>
            </a:r>
            <a:r>
              <a:rPr lang="en-GB" sz="2200" dirty="0" smtClean="0">
                <a:latin typeface="Times New Roman" pitchFamily="18" charset="0"/>
                <a:cs typeface="Times New Roman" pitchFamily="18" charset="0"/>
              </a:rPr>
              <a:t>difficult </a:t>
            </a:r>
            <a:r>
              <a:rPr lang="en-GB" sz="2200" dirty="0">
                <a:latin typeface="Times New Roman" pitchFamily="18" charset="0"/>
                <a:cs typeface="Times New Roman" pitchFamily="18" charset="0"/>
              </a:rPr>
              <a:t>to analyse. </a:t>
            </a:r>
            <a:endParaRPr lang="en-GB" sz="2200" dirty="0" smtClean="0">
              <a:latin typeface="Times New Roman" pitchFamily="18" charset="0"/>
              <a:cs typeface="Times New Roman" pitchFamily="18" charset="0"/>
            </a:endParaRPr>
          </a:p>
          <a:p>
            <a:pPr marL="285750" indent="-285750">
              <a:buFont typeface="Arial" pitchFamily="34" charset="0"/>
              <a:buChar char="•"/>
            </a:pPr>
            <a:endParaRPr lang="en-GB" sz="2200" dirty="0" smtClean="0">
              <a:latin typeface="Times New Roman" pitchFamily="18" charset="0"/>
              <a:cs typeface="Times New Roman" pitchFamily="18" charset="0"/>
            </a:endParaRPr>
          </a:p>
          <a:p>
            <a:pPr marL="285750" indent="-285750">
              <a:buFont typeface="Arial" pitchFamily="34" charset="0"/>
              <a:buChar char="•"/>
            </a:pPr>
            <a:r>
              <a:rPr lang="en-GB" sz="2200" dirty="0" smtClean="0">
                <a:latin typeface="Times New Roman" pitchFamily="18" charset="0"/>
                <a:cs typeface="Times New Roman" pitchFamily="18" charset="0"/>
              </a:rPr>
              <a:t>A </a:t>
            </a:r>
            <a:r>
              <a:rPr lang="en-GB" sz="2200" dirty="0">
                <a:latin typeface="Times New Roman" pitchFamily="18" charset="0"/>
                <a:cs typeface="Times New Roman" pitchFamily="18" charset="0"/>
              </a:rPr>
              <a:t>complex </a:t>
            </a:r>
            <a:r>
              <a:rPr lang="en-GB" sz="2200" dirty="0" smtClean="0">
                <a:latin typeface="Times New Roman" pitchFamily="18" charset="0"/>
                <a:cs typeface="Times New Roman" pitchFamily="18" charset="0"/>
              </a:rPr>
              <a:t>stress system Combinations of direct loading, shearing, bending and twisting )is </a:t>
            </a:r>
            <a:r>
              <a:rPr lang="en-GB" sz="2200" dirty="0">
                <a:latin typeface="Times New Roman" pitchFamily="18" charset="0"/>
                <a:cs typeface="Times New Roman" pitchFamily="18" charset="0"/>
              </a:rPr>
              <a:t>then said to exist, the resultant of which may exceed </a:t>
            </a:r>
            <a:r>
              <a:rPr lang="en-GB" sz="2200" dirty="0" smtClean="0">
                <a:latin typeface="Times New Roman" pitchFamily="18" charset="0"/>
                <a:cs typeface="Times New Roman" pitchFamily="18" charset="0"/>
              </a:rPr>
              <a:t>the predicted </a:t>
            </a:r>
            <a:r>
              <a:rPr lang="en-GB" sz="2200" dirty="0">
                <a:latin typeface="Times New Roman" pitchFamily="18" charset="0"/>
                <a:cs typeface="Times New Roman" pitchFamily="18" charset="0"/>
              </a:rPr>
              <a:t>working stress and lead to failure</a:t>
            </a:r>
            <a:r>
              <a:rPr lang="en-GB" sz="2200" dirty="0" smtClean="0">
                <a:latin typeface="Times New Roman" pitchFamily="18" charset="0"/>
                <a:cs typeface="Times New Roman" pitchFamily="18" charset="0"/>
              </a:rPr>
              <a:t>.</a:t>
            </a:r>
          </a:p>
          <a:p>
            <a:pPr marL="285750" indent="-285750">
              <a:buFont typeface="Arial" pitchFamily="34" charset="0"/>
              <a:buChar char="•"/>
            </a:pPr>
            <a:endParaRPr lang="en-GB" sz="2200" dirty="0">
              <a:latin typeface="Times New Roman" pitchFamily="18" charset="0"/>
              <a:cs typeface="Times New Roman" pitchFamily="18" charset="0"/>
            </a:endParaRPr>
          </a:p>
          <a:p>
            <a:pPr marL="285750" indent="-285750">
              <a:buFont typeface="Arial" pitchFamily="34" charset="0"/>
              <a:buChar char="•"/>
            </a:pPr>
            <a:r>
              <a:rPr lang="en-GB" sz="2200" dirty="0" smtClean="0">
                <a:latin typeface="Times New Roman" pitchFamily="18" charset="0"/>
                <a:cs typeface="Times New Roman" pitchFamily="18" charset="0"/>
              </a:rPr>
              <a:t>Presence </a:t>
            </a:r>
            <a:r>
              <a:rPr lang="en-GB" sz="2200" dirty="0">
                <a:latin typeface="Times New Roman" pitchFamily="18" charset="0"/>
                <a:cs typeface="Times New Roman" pitchFamily="18" charset="0"/>
              </a:rPr>
              <a:t>of stress concentrations in </a:t>
            </a:r>
            <a:r>
              <a:rPr lang="en-GB" sz="2200" dirty="0" smtClean="0">
                <a:latin typeface="Times New Roman" pitchFamily="18" charset="0"/>
                <a:cs typeface="Times New Roman" pitchFamily="18" charset="0"/>
              </a:rPr>
              <a:t>a components (occur </a:t>
            </a:r>
            <a:r>
              <a:rPr lang="en-GB" sz="2200" dirty="0">
                <a:latin typeface="Times New Roman" pitchFamily="18" charset="0"/>
                <a:cs typeface="Times New Roman" pitchFamily="18" charset="0"/>
              </a:rPr>
              <a:t>at sharp internal corners, holes, </a:t>
            </a:r>
            <a:r>
              <a:rPr lang="en-GB" sz="2200" dirty="0" smtClean="0">
                <a:latin typeface="Times New Roman" pitchFamily="18" charset="0"/>
                <a:cs typeface="Times New Roman" pitchFamily="18" charset="0"/>
              </a:rPr>
              <a:t>fixing points </a:t>
            </a:r>
            <a:r>
              <a:rPr lang="en-GB" sz="2200" dirty="0">
                <a:latin typeface="Times New Roman" pitchFamily="18" charset="0"/>
                <a:cs typeface="Times New Roman" pitchFamily="18" charset="0"/>
              </a:rPr>
              <a:t>and welds</a:t>
            </a:r>
            <a:r>
              <a:rPr lang="en-GB" sz="2200" dirty="0" smtClean="0">
                <a:latin typeface="Times New Roman" pitchFamily="18" charset="0"/>
                <a:cs typeface="Times New Roman" pitchFamily="18" charset="0"/>
              </a:rPr>
              <a:t>.) </a:t>
            </a:r>
          </a:p>
          <a:p>
            <a:pPr marL="285750" indent="-285750">
              <a:buFont typeface="Arial" pitchFamily="34" charset="0"/>
              <a:buChar char="•"/>
            </a:pPr>
            <a:endParaRPr lang="en-GB" sz="2200" dirty="0" smtClean="0">
              <a:latin typeface="Times New Roman" pitchFamily="18" charset="0"/>
              <a:cs typeface="Times New Roman" pitchFamily="18" charset="0"/>
            </a:endParaRPr>
          </a:p>
          <a:p>
            <a:pPr marL="285750" indent="-285750">
              <a:buFont typeface="Arial" pitchFamily="34" charset="0"/>
              <a:buChar char="•"/>
            </a:pPr>
            <a:r>
              <a:rPr lang="en-GB" sz="2200" i="1" dirty="0" smtClean="0">
                <a:latin typeface="Times New Roman" pitchFamily="18" charset="0"/>
                <a:cs typeface="Times New Roman" pitchFamily="18" charset="0"/>
              </a:rPr>
              <a:t>Stress </a:t>
            </a:r>
            <a:r>
              <a:rPr lang="en-GB" sz="2200" i="1" dirty="0">
                <a:latin typeface="Times New Roman" pitchFamily="18" charset="0"/>
                <a:cs typeface="Times New Roman" pitchFamily="18" charset="0"/>
              </a:rPr>
              <a:t>raisers </a:t>
            </a:r>
            <a:r>
              <a:rPr lang="en-GB" sz="2200" dirty="0">
                <a:latin typeface="Times New Roman" pitchFamily="18" charset="0"/>
                <a:cs typeface="Times New Roman" pitchFamily="18" charset="0"/>
              </a:rPr>
              <a:t>, where the </a:t>
            </a:r>
            <a:r>
              <a:rPr lang="en-GB" sz="2200" dirty="0" smtClean="0">
                <a:latin typeface="Times New Roman" pitchFamily="18" charset="0"/>
                <a:cs typeface="Times New Roman" pitchFamily="18" charset="0"/>
              </a:rPr>
              <a:t>stress may </a:t>
            </a:r>
            <a:r>
              <a:rPr lang="en-GB" sz="2200" dirty="0">
                <a:latin typeface="Times New Roman" pitchFamily="18" charset="0"/>
                <a:cs typeface="Times New Roman" pitchFamily="18" charset="0"/>
              </a:rPr>
              <a:t>exceed that at which failure occurs. </a:t>
            </a:r>
            <a:endParaRPr lang="en-GB" sz="2200" dirty="0" smtClean="0">
              <a:latin typeface="Times New Roman" pitchFamily="18" charset="0"/>
              <a:cs typeface="Times New Roman" pitchFamily="18" charset="0"/>
            </a:endParaRPr>
          </a:p>
          <a:p>
            <a:pPr marL="285750" indent="-285750">
              <a:buFont typeface="Arial" pitchFamily="34" charset="0"/>
              <a:buChar char="•"/>
            </a:pPr>
            <a:endParaRPr lang="en-GB" sz="2200" dirty="0" smtClean="0">
              <a:latin typeface="Times New Roman" pitchFamily="18" charset="0"/>
              <a:cs typeface="Times New Roman" pitchFamily="18" charset="0"/>
            </a:endParaRPr>
          </a:p>
          <a:p>
            <a:pPr marL="285750" indent="-285750">
              <a:buFont typeface="Arial" pitchFamily="34" charset="0"/>
              <a:buChar char="•"/>
            </a:pPr>
            <a:r>
              <a:rPr lang="en-GB" sz="2200" dirty="0" smtClean="0">
                <a:latin typeface="Times New Roman" pitchFamily="18" charset="0"/>
                <a:cs typeface="Times New Roman" pitchFamily="18" charset="0"/>
              </a:rPr>
              <a:t>These </a:t>
            </a:r>
            <a:r>
              <a:rPr lang="en-GB" sz="2200" dirty="0">
                <a:latin typeface="Times New Roman" pitchFamily="18" charset="0"/>
                <a:cs typeface="Times New Roman" pitchFamily="18" charset="0"/>
              </a:rPr>
              <a:t>kinds of failure are usually detected at the prototype stage and </a:t>
            </a:r>
            <a:r>
              <a:rPr lang="en-GB" sz="2200" dirty="0" smtClean="0">
                <a:latin typeface="Times New Roman" pitchFamily="18" charset="0"/>
                <a:cs typeface="Times New Roman" pitchFamily="18" charset="0"/>
              </a:rPr>
              <a:t>the design modified </a:t>
            </a:r>
            <a:r>
              <a:rPr lang="en-GB" sz="2200" dirty="0">
                <a:latin typeface="Times New Roman" pitchFamily="18" charset="0"/>
                <a:cs typeface="Times New Roman" pitchFamily="18" charset="0"/>
              </a:rPr>
              <a:t>to prevent them occurring.</a:t>
            </a:r>
          </a:p>
        </p:txBody>
      </p:sp>
    </p:spTree>
    <p:extLst>
      <p:ext uri="{BB962C8B-B14F-4D97-AF65-F5344CB8AC3E}">
        <p14:creationId xmlns:p14="http://schemas.microsoft.com/office/powerpoint/2010/main" val="17552315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977" y="764704"/>
            <a:ext cx="4722768" cy="584775"/>
          </a:xfrm>
          <a:prstGeom prst="rect">
            <a:avLst/>
          </a:prstGeom>
          <a:noFill/>
        </p:spPr>
        <p:txBody>
          <a:bodyPr wrap="none" rtlCol="0">
            <a:spAutoFit/>
          </a:bodyPr>
          <a:lstStyle/>
          <a:p>
            <a:r>
              <a:rPr lang="en-GB" sz="3200" dirty="0" smtClean="0">
                <a:latin typeface="Times New Roman" pitchFamily="18" charset="0"/>
                <a:cs typeface="Times New Roman" pitchFamily="18" charset="0"/>
              </a:rPr>
              <a:t>How to avoid these failure?</a:t>
            </a:r>
            <a:endParaRPr lang="en-GB" sz="3200" dirty="0">
              <a:latin typeface="Times New Roman" pitchFamily="18" charset="0"/>
              <a:cs typeface="Times New Roman" pitchFamily="18" charset="0"/>
            </a:endParaRPr>
          </a:p>
        </p:txBody>
      </p:sp>
      <p:sp>
        <p:nvSpPr>
          <p:cNvPr id="4" name="TextBox 3"/>
          <p:cNvSpPr txBox="1"/>
          <p:nvPr/>
        </p:nvSpPr>
        <p:spPr>
          <a:xfrm>
            <a:off x="1115616" y="2510173"/>
            <a:ext cx="6984776" cy="1815882"/>
          </a:xfrm>
          <a:prstGeom prst="rect">
            <a:avLst/>
          </a:prstGeom>
          <a:noFill/>
        </p:spPr>
        <p:txBody>
          <a:bodyPr wrap="square" rtlCol="0">
            <a:spAutoFit/>
          </a:bodyPr>
          <a:lstStyle/>
          <a:p>
            <a:r>
              <a:rPr lang="en-GB" sz="2800" dirty="0" smtClean="0">
                <a:latin typeface="Times New Roman" pitchFamily="18" charset="0"/>
                <a:cs typeface="Times New Roman" pitchFamily="18" charset="0"/>
              </a:rPr>
              <a:t>Use suitable  factor of safety in designing components. As </a:t>
            </a:r>
            <a:r>
              <a:rPr lang="en-GB" sz="2800" dirty="0">
                <a:latin typeface="Times New Roman" pitchFamily="18" charset="0"/>
                <a:cs typeface="Times New Roman" pitchFamily="18" charset="0"/>
              </a:rPr>
              <a:t>a general </a:t>
            </a:r>
            <a:r>
              <a:rPr lang="en-GB" sz="2800" dirty="0" smtClean="0">
                <a:latin typeface="Times New Roman" pitchFamily="18" charset="0"/>
                <a:cs typeface="Times New Roman" pitchFamily="18" charset="0"/>
              </a:rPr>
              <a:t>rule, factor </a:t>
            </a:r>
            <a:r>
              <a:rPr lang="en-GB" sz="2800" dirty="0">
                <a:latin typeface="Times New Roman" pitchFamily="18" charset="0"/>
                <a:cs typeface="Times New Roman" pitchFamily="18" charset="0"/>
              </a:rPr>
              <a:t>of safety of at least 2 should be employed on static </a:t>
            </a:r>
            <a:r>
              <a:rPr lang="en-GB" sz="2800" dirty="0" smtClean="0">
                <a:latin typeface="Times New Roman" pitchFamily="18" charset="0"/>
                <a:cs typeface="Times New Roman" pitchFamily="18" charset="0"/>
              </a:rPr>
              <a:t>structures.</a:t>
            </a:r>
            <a:endParaRPr lang="en-GB" sz="2800" dirty="0">
              <a:latin typeface="Times New Roman" pitchFamily="18" charset="0"/>
              <a:cs typeface="Times New Roman" pitchFamily="18" charset="0"/>
            </a:endParaRPr>
          </a:p>
        </p:txBody>
      </p:sp>
    </p:spTree>
    <p:extLst>
      <p:ext uri="{BB962C8B-B14F-4D97-AF65-F5344CB8AC3E}">
        <p14:creationId xmlns:p14="http://schemas.microsoft.com/office/powerpoint/2010/main" val="218563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196752"/>
            <a:ext cx="9144000" cy="3046988"/>
          </a:xfrm>
          <a:prstGeom prst="rect">
            <a:avLst/>
          </a:prstGeom>
        </p:spPr>
        <p:txBody>
          <a:bodyPr wrap="square">
            <a:spAutoFit/>
          </a:bodyPr>
          <a:lstStyle/>
          <a:p>
            <a:r>
              <a:rPr lang="en-GB" sz="2400" dirty="0" smtClean="0">
                <a:latin typeface="Times New Roman" pitchFamily="18" charset="0"/>
                <a:cs typeface="Times New Roman" pitchFamily="18" charset="0"/>
              </a:rPr>
              <a:t>The plastic deformation which precedes a ductile fracture takes a finite amount of time to take place. If a load in excess of that which will cause fracture is suddenly applied, as with an impact load, there will be insufficient time for plastic deformation to take place and a brittle form</a:t>
            </a:r>
          </a:p>
          <a:p>
            <a:r>
              <a:rPr lang="en-GB" sz="2400" dirty="0" smtClean="0">
                <a:latin typeface="Times New Roman" pitchFamily="18" charset="0"/>
                <a:cs typeface="Times New Roman" pitchFamily="18" charset="0"/>
              </a:rPr>
              <a:t>of fracture may occur. </a:t>
            </a:r>
          </a:p>
          <a:p>
            <a:endParaRPr lang="en-GB" sz="2400" dirty="0" smtClean="0">
              <a:latin typeface="Times New Roman" pitchFamily="18" charset="0"/>
              <a:cs typeface="Times New Roman" pitchFamily="18" charset="0"/>
            </a:endParaRPr>
          </a:p>
          <a:p>
            <a:r>
              <a:rPr lang="en-GB" sz="2400" dirty="0" smtClean="0">
                <a:latin typeface="Times New Roman" pitchFamily="18" charset="0"/>
                <a:cs typeface="Times New Roman" pitchFamily="18" charset="0"/>
              </a:rPr>
              <a:t>This can be observed during an </a:t>
            </a:r>
            <a:r>
              <a:rPr lang="en-GB" sz="2400" dirty="0" err="1" smtClean="0">
                <a:latin typeface="Times New Roman" pitchFamily="18" charset="0"/>
                <a:cs typeface="Times New Roman" pitchFamily="18" charset="0"/>
              </a:rPr>
              <a:t>Izod</a:t>
            </a:r>
            <a:r>
              <a:rPr lang="en-GB" sz="2400" dirty="0" smtClean="0">
                <a:latin typeface="Times New Roman" pitchFamily="18" charset="0"/>
                <a:cs typeface="Times New Roman" pitchFamily="18" charset="0"/>
              </a:rPr>
              <a:t> or </a:t>
            </a:r>
            <a:r>
              <a:rPr lang="en-GB" sz="2400" dirty="0" err="1" smtClean="0">
                <a:latin typeface="Times New Roman" pitchFamily="18" charset="0"/>
                <a:cs typeface="Times New Roman" pitchFamily="18" charset="0"/>
              </a:rPr>
              <a:t>Charpy</a:t>
            </a:r>
            <a:r>
              <a:rPr lang="en-GB" sz="2400" dirty="0">
                <a:latin typeface="Times New Roman" pitchFamily="18" charset="0"/>
                <a:cs typeface="Times New Roman" pitchFamily="18" charset="0"/>
              </a:rPr>
              <a:t> </a:t>
            </a:r>
            <a:r>
              <a:rPr lang="en-GB" sz="2400" dirty="0" smtClean="0">
                <a:latin typeface="Times New Roman" pitchFamily="18" charset="0"/>
                <a:cs typeface="Times New Roman" pitchFamily="18" charset="0"/>
              </a:rPr>
              <a:t>impact test where an otherwise ductile material is suddenly fractured by an impact load.</a:t>
            </a:r>
            <a:endParaRPr lang="en-GB" sz="2400" dirty="0">
              <a:latin typeface="Times New Roman" pitchFamily="18" charset="0"/>
              <a:cs typeface="Times New Roman" pitchFamily="18" charset="0"/>
            </a:endParaRPr>
          </a:p>
        </p:txBody>
      </p:sp>
      <p:sp>
        <p:nvSpPr>
          <p:cNvPr id="4" name="Rectangle 3"/>
          <p:cNvSpPr/>
          <p:nvPr/>
        </p:nvSpPr>
        <p:spPr>
          <a:xfrm>
            <a:off x="157971" y="4481257"/>
            <a:ext cx="9019700" cy="1569660"/>
          </a:xfrm>
          <a:prstGeom prst="rect">
            <a:avLst/>
          </a:prstGeom>
        </p:spPr>
        <p:txBody>
          <a:bodyPr wrap="square">
            <a:spAutoFit/>
          </a:bodyPr>
          <a:lstStyle/>
          <a:p>
            <a:r>
              <a:rPr lang="en-GB" sz="2400" dirty="0" smtClean="0">
                <a:latin typeface="Times New Roman" pitchFamily="18" charset="0"/>
                <a:cs typeface="Times New Roman" pitchFamily="18" charset="0"/>
              </a:rPr>
              <a:t>Some metals which exhibit ductile behaviour under normal conditions become very brittle at low temperatures. The temperature at which the change occurs is called the transition temperature . Mild steel becomes brittle at around 0°C.</a:t>
            </a:r>
            <a:endParaRPr lang="en-GB" sz="2400" dirty="0">
              <a:latin typeface="Times New Roman" pitchFamily="18" charset="0"/>
              <a:cs typeface="Times New Roman" pitchFamily="18" charset="0"/>
            </a:endParaRPr>
          </a:p>
        </p:txBody>
      </p:sp>
      <p:sp>
        <p:nvSpPr>
          <p:cNvPr id="6" name="TextBox 5"/>
          <p:cNvSpPr txBox="1"/>
          <p:nvPr/>
        </p:nvSpPr>
        <p:spPr>
          <a:xfrm>
            <a:off x="124300" y="181985"/>
            <a:ext cx="8120108" cy="584775"/>
          </a:xfrm>
          <a:prstGeom prst="rect">
            <a:avLst/>
          </a:prstGeom>
          <a:noFill/>
        </p:spPr>
        <p:txBody>
          <a:bodyPr wrap="none" rtlCol="0">
            <a:spAutoFit/>
          </a:bodyPr>
          <a:lstStyle/>
          <a:p>
            <a:r>
              <a:rPr lang="en-GB" sz="3200" b="1" dirty="0" smtClean="0">
                <a:latin typeface="Times New Roman" pitchFamily="18" charset="0"/>
                <a:cs typeface="Times New Roman" pitchFamily="18" charset="0"/>
              </a:rPr>
              <a:t>Does ductile material undergo brittle failure?</a:t>
            </a:r>
            <a:endParaRPr lang="en-GB"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901493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43408"/>
            <a:ext cx="8229600" cy="971600"/>
          </a:xfrm>
        </p:spPr>
        <p:txBody>
          <a:bodyPr/>
          <a:lstStyle/>
          <a:p>
            <a:r>
              <a:rPr lang="en-GB" dirty="0" smtClean="0"/>
              <a:t>Creep</a:t>
            </a:r>
            <a:endParaRPr lang="en-GB" dirty="0"/>
          </a:p>
        </p:txBody>
      </p:sp>
      <p:sp>
        <p:nvSpPr>
          <p:cNvPr id="3" name="Rectangle 2"/>
          <p:cNvSpPr/>
          <p:nvPr/>
        </p:nvSpPr>
        <p:spPr>
          <a:xfrm>
            <a:off x="-18323" y="733246"/>
            <a:ext cx="9144000" cy="6124754"/>
          </a:xfrm>
          <a:prstGeom prst="rect">
            <a:avLst/>
          </a:prstGeom>
        </p:spPr>
        <p:txBody>
          <a:bodyPr wrap="square">
            <a:spAutoFit/>
          </a:bodyPr>
          <a:lstStyle/>
          <a:p>
            <a:pPr marL="285750" indent="-285750">
              <a:buFont typeface="Arial" pitchFamily="34" charset="0"/>
              <a:buChar char="•"/>
            </a:pPr>
            <a:r>
              <a:rPr lang="en-GB" sz="2800" dirty="0" smtClean="0">
                <a:latin typeface="Times New Roman" pitchFamily="18" charset="0"/>
                <a:cs typeface="Times New Roman" pitchFamily="18" charset="0"/>
              </a:rPr>
              <a:t>Creep is a form of plastic deformation which takes place over a period of time at stress levels which may be well below the yield stress of a material.</a:t>
            </a:r>
          </a:p>
          <a:p>
            <a:pPr marL="285750" indent="-285750">
              <a:buFont typeface="Arial" pitchFamily="34" charset="0"/>
              <a:buChar char="•"/>
            </a:pPr>
            <a:endParaRPr lang="en-GB" sz="2800" dirty="0" smtClean="0">
              <a:latin typeface="Times New Roman" pitchFamily="18" charset="0"/>
              <a:cs typeface="Times New Roman" pitchFamily="18" charset="0"/>
            </a:endParaRPr>
          </a:p>
          <a:p>
            <a:pPr marL="285750" indent="-285750">
              <a:buFont typeface="Arial" pitchFamily="34" charset="0"/>
              <a:buChar char="•"/>
            </a:pPr>
            <a:r>
              <a:rPr lang="en-GB" sz="2800" dirty="0" smtClean="0">
                <a:latin typeface="Times New Roman" pitchFamily="18" charset="0"/>
                <a:cs typeface="Times New Roman" pitchFamily="18" charset="0"/>
              </a:rPr>
              <a:t>As a </a:t>
            </a:r>
            <a:r>
              <a:rPr lang="en-GB" sz="2800" dirty="0">
                <a:latin typeface="Times New Roman" pitchFamily="18" charset="0"/>
                <a:cs typeface="Times New Roman" pitchFamily="18" charset="0"/>
              </a:rPr>
              <a:t>general rule, there will </a:t>
            </a:r>
            <a:r>
              <a:rPr lang="en-GB" sz="2800" dirty="0" smtClean="0">
                <a:latin typeface="Times New Roman" pitchFamily="18" charset="0"/>
                <a:cs typeface="Times New Roman" pitchFamily="18" charset="0"/>
              </a:rPr>
              <a:t>be little </a:t>
            </a:r>
            <a:r>
              <a:rPr lang="en-GB" sz="2800" dirty="0">
                <a:latin typeface="Times New Roman" pitchFamily="18" charset="0"/>
                <a:cs typeface="Times New Roman" pitchFamily="18" charset="0"/>
              </a:rPr>
              <a:t>or no creep at temperatures below 0.4  </a:t>
            </a:r>
            <a:r>
              <a:rPr lang="en-GB" sz="2800" i="1" dirty="0">
                <a:latin typeface="Times New Roman" pitchFamily="18" charset="0"/>
                <a:cs typeface="Times New Roman" pitchFamily="18" charset="0"/>
              </a:rPr>
              <a:t>T </a:t>
            </a:r>
            <a:r>
              <a:rPr lang="en-GB" sz="2800" dirty="0">
                <a:latin typeface="Times New Roman" pitchFamily="18" charset="0"/>
                <a:cs typeface="Times New Roman" pitchFamily="18" charset="0"/>
              </a:rPr>
              <a:t>, where </a:t>
            </a:r>
            <a:r>
              <a:rPr lang="en-GB" sz="2800" i="1" dirty="0">
                <a:latin typeface="Times New Roman" pitchFamily="18" charset="0"/>
                <a:cs typeface="Times New Roman" pitchFamily="18" charset="0"/>
              </a:rPr>
              <a:t>T </a:t>
            </a:r>
            <a:r>
              <a:rPr lang="en-GB" sz="2800" dirty="0">
                <a:latin typeface="Times New Roman" pitchFamily="18" charset="0"/>
                <a:cs typeface="Times New Roman" pitchFamily="18" charset="0"/>
              </a:rPr>
              <a:t>is the </a:t>
            </a:r>
            <a:r>
              <a:rPr lang="en-GB" sz="2800" dirty="0" smtClean="0">
                <a:latin typeface="Times New Roman" pitchFamily="18" charset="0"/>
                <a:cs typeface="Times New Roman" pitchFamily="18" charset="0"/>
              </a:rPr>
              <a:t>melting point </a:t>
            </a:r>
            <a:r>
              <a:rPr lang="en-GB" sz="2800" dirty="0">
                <a:latin typeface="Times New Roman" pitchFamily="18" charset="0"/>
                <a:cs typeface="Times New Roman" pitchFamily="18" charset="0"/>
              </a:rPr>
              <a:t>of the material measured on the kelvin </a:t>
            </a:r>
            <a:r>
              <a:rPr lang="en-GB" sz="2800" dirty="0" smtClean="0">
                <a:latin typeface="Times New Roman" pitchFamily="18" charset="0"/>
                <a:cs typeface="Times New Roman" pitchFamily="18" charset="0"/>
              </a:rPr>
              <a:t>scale (e.g. </a:t>
            </a:r>
            <a:r>
              <a:rPr lang="en-GB" sz="2800" dirty="0">
                <a:latin typeface="Times New Roman" pitchFamily="18" charset="0"/>
                <a:cs typeface="Times New Roman" pitchFamily="18" charset="0"/>
              </a:rPr>
              <a:t>mild </a:t>
            </a:r>
            <a:r>
              <a:rPr lang="en-GB" sz="2800" dirty="0" smtClean="0">
                <a:latin typeface="Times New Roman" pitchFamily="18" charset="0"/>
                <a:cs typeface="Times New Roman" pitchFamily="18" charset="0"/>
              </a:rPr>
              <a:t>steel, </a:t>
            </a:r>
            <a:r>
              <a:rPr lang="en-GB" sz="2800" i="1" dirty="0" smtClean="0">
                <a:latin typeface="Times New Roman" pitchFamily="18" charset="0"/>
                <a:cs typeface="Times New Roman" pitchFamily="18" charset="0"/>
              </a:rPr>
              <a:t>T </a:t>
            </a:r>
            <a:r>
              <a:rPr lang="en-GB" sz="2800" dirty="0" smtClean="0">
                <a:latin typeface="Times New Roman" pitchFamily="18" charset="0"/>
                <a:cs typeface="Times New Roman" pitchFamily="18" charset="0"/>
              </a:rPr>
              <a:t>=1500°C)</a:t>
            </a:r>
          </a:p>
          <a:p>
            <a:pPr marL="285750" indent="-285750">
              <a:buFont typeface="Arial" pitchFamily="34" charset="0"/>
              <a:buChar char="•"/>
            </a:pPr>
            <a:endParaRPr lang="en-GB" sz="2800" dirty="0" smtClean="0">
              <a:latin typeface="Times New Roman" pitchFamily="18" charset="0"/>
              <a:cs typeface="Times New Roman" pitchFamily="18" charset="0"/>
            </a:endParaRPr>
          </a:p>
          <a:p>
            <a:pPr marL="285750" indent="-285750">
              <a:buFont typeface="Arial" pitchFamily="34" charset="0"/>
              <a:buChar char="•"/>
            </a:pPr>
            <a:r>
              <a:rPr lang="en-GB" sz="2800" dirty="0">
                <a:latin typeface="Times New Roman" pitchFamily="18" charset="0"/>
                <a:cs typeface="Times New Roman" pitchFamily="18" charset="0"/>
              </a:rPr>
              <a:t>With the more common engineering metals, creep is a problem </a:t>
            </a:r>
            <a:r>
              <a:rPr lang="en-GB" sz="2800" dirty="0" smtClean="0">
                <a:latin typeface="Times New Roman" pitchFamily="18" charset="0"/>
                <a:cs typeface="Times New Roman" pitchFamily="18" charset="0"/>
              </a:rPr>
              <a:t>encountered at </a:t>
            </a:r>
            <a:r>
              <a:rPr lang="en-GB" sz="2800" dirty="0">
                <a:latin typeface="Times New Roman" pitchFamily="18" charset="0"/>
                <a:cs typeface="Times New Roman" pitchFamily="18" charset="0"/>
              </a:rPr>
              <a:t>sustained high temperatures such as those found in steam and gas </a:t>
            </a:r>
            <a:r>
              <a:rPr lang="en-GB" sz="2800" dirty="0" smtClean="0">
                <a:latin typeface="Times New Roman" pitchFamily="18" charset="0"/>
                <a:cs typeface="Times New Roman" pitchFamily="18" charset="0"/>
              </a:rPr>
              <a:t>turbine plant</a:t>
            </a:r>
            <a:r>
              <a:rPr lang="en-GB" sz="2800" dirty="0">
                <a:latin typeface="Times New Roman" pitchFamily="18" charset="0"/>
                <a:cs typeface="Times New Roman" pitchFamily="18" charset="0"/>
              </a:rPr>
              <a:t>. </a:t>
            </a:r>
            <a:endParaRPr lang="en-GB" sz="2800" dirty="0" smtClean="0">
              <a:latin typeface="Times New Roman" pitchFamily="18" charset="0"/>
              <a:cs typeface="Times New Roman" pitchFamily="18" charset="0"/>
            </a:endParaRPr>
          </a:p>
          <a:p>
            <a:pPr marL="285750" indent="-285750">
              <a:buFont typeface="Arial" pitchFamily="34" charset="0"/>
              <a:buChar char="•"/>
            </a:pPr>
            <a:endParaRPr lang="en-GB" sz="2800" dirty="0" smtClean="0">
              <a:latin typeface="Times New Roman" pitchFamily="18" charset="0"/>
              <a:cs typeface="Times New Roman" pitchFamily="18" charset="0"/>
            </a:endParaRPr>
          </a:p>
          <a:p>
            <a:pPr marL="285750" indent="-285750">
              <a:buFont typeface="Arial" pitchFamily="34" charset="0"/>
              <a:buChar char="•"/>
            </a:pPr>
            <a:r>
              <a:rPr lang="en-GB" sz="2800" dirty="0" smtClean="0">
                <a:latin typeface="Times New Roman" pitchFamily="18" charset="0"/>
                <a:cs typeface="Times New Roman" pitchFamily="18" charset="0"/>
              </a:rPr>
              <a:t>Under </a:t>
            </a:r>
            <a:r>
              <a:rPr lang="en-GB" sz="2800" dirty="0">
                <a:latin typeface="Times New Roman" pitchFamily="18" charset="0"/>
                <a:cs typeface="Times New Roman" pitchFamily="18" charset="0"/>
              </a:rPr>
              <a:t>extreme conditions it can eventually lead to failure.</a:t>
            </a:r>
          </a:p>
        </p:txBody>
      </p:sp>
    </p:spTree>
    <p:extLst>
      <p:ext uri="{BB962C8B-B14F-4D97-AF65-F5344CB8AC3E}">
        <p14:creationId xmlns:p14="http://schemas.microsoft.com/office/powerpoint/2010/main" val="6239303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Creep</a:t>
            </a:r>
            <a:endParaRPr lang="en-GB" dirty="0"/>
          </a:p>
        </p:txBody>
      </p:sp>
      <p:pic>
        <p:nvPicPr>
          <p:cNvPr id="3" name="Picture 2"/>
          <p:cNvPicPr>
            <a:picLocks noChangeAspect="1"/>
          </p:cNvPicPr>
          <p:nvPr/>
        </p:nvPicPr>
        <p:blipFill>
          <a:blip r:embed="rId2"/>
          <a:stretch>
            <a:fillRect/>
          </a:stretch>
        </p:blipFill>
        <p:spPr>
          <a:xfrm>
            <a:off x="155803" y="1417638"/>
            <a:ext cx="8832394" cy="4459634"/>
          </a:xfrm>
          <a:prstGeom prst="rect">
            <a:avLst/>
          </a:prstGeom>
        </p:spPr>
      </p:pic>
      <p:sp>
        <p:nvSpPr>
          <p:cNvPr id="4" name="TextBox 3"/>
          <p:cNvSpPr txBox="1"/>
          <p:nvPr/>
        </p:nvSpPr>
        <p:spPr>
          <a:xfrm>
            <a:off x="3347864" y="6093296"/>
            <a:ext cx="3669851" cy="584775"/>
          </a:xfrm>
          <a:prstGeom prst="rect">
            <a:avLst/>
          </a:prstGeom>
          <a:noFill/>
        </p:spPr>
        <p:txBody>
          <a:bodyPr wrap="none" rtlCol="0">
            <a:spAutoFit/>
          </a:bodyPr>
          <a:lstStyle/>
          <a:p>
            <a:r>
              <a:rPr lang="en-GB" sz="3200" dirty="0" smtClean="0"/>
              <a:t>Creep Vs Time Graph</a:t>
            </a:r>
            <a:endParaRPr lang="en-GB" sz="3200" dirty="0"/>
          </a:p>
        </p:txBody>
      </p:sp>
    </p:spTree>
    <p:extLst>
      <p:ext uri="{BB962C8B-B14F-4D97-AF65-F5344CB8AC3E}">
        <p14:creationId xmlns:p14="http://schemas.microsoft.com/office/powerpoint/2010/main" val="20102884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TotalTime>
  <Words>1602</Words>
  <Application>Microsoft Office PowerPoint</Application>
  <PresentationFormat>On-screen Show (4:3)</PresentationFormat>
  <Paragraphs>166</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Times New Roman</vt:lpstr>
      <vt:lpstr>Office Theme</vt:lpstr>
      <vt:lpstr>Modes of Failure</vt:lpstr>
      <vt:lpstr>Outline</vt:lpstr>
      <vt:lpstr>Elastic Failure</vt:lpstr>
      <vt:lpstr>Brittle or Cleavage Fracture</vt:lpstr>
      <vt:lpstr>Why component fail?</vt:lpstr>
      <vt:lpstr>PowerPoint Presentation</vt:lpstr>
      <vt:lpstr>PowerPoint Presentation</vt:lpstr>
      <vt:lpstr>Creep</vt:lpstr>
      <vt:lpstr>Creep</vt:lpstr>
      <vt:lpstr>Creep</vt:lpstr>
      <vt:lpstr>Creep formation</vt:lpstr>
      <vt:lpstr>Creep Resistance</vt:lpstr>
      <vt:lpstr>Fatigue</vt:lpstr>
      <vt:lpstr>Fatigue Limit</vt:lpstr>
      <vt:lpstr>PowerPoint Presentation</vt:lpstr>
      <vt:lpstr>Effect of extrusions and Intrusions</vt:lpstr>
      <vt:lpstr>PowerPoint Presentation</vt:lpstr>
      <vt:lpstr>PowerPoint Presentation</vt:lpstr>
      <vt:lpstr>PowerPoint Presentation</vt:lpstr>
      <vt:lpstr>Degradation</vt:lpstr>
      <vt:lpstr>Corrosion</vt:lpstr>
      <vt:lpstr>PowerPoint Presentation</vt:lpstr>
      <vt:lpstr>Stress Corrosion</vt:lpstr>
      <vt:lpstr>PowerPoint Presentation</vt:lpstr>
      <vt:lpstr>Dry Corrosion</vt:lpstr>
      <vt:lpstr>PowerPoint Presentation</vt:lpstr>
      <vt:lpstr>Solvent attack</vt:lpstr>
      <vt:lpstr>Radiation Damage and Aging</vt:lpstr>
      <vt:lpstr>Deterioration of Ceramics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Jim Gillain</cp:lastModifiedBy>
  <cp:revision>30</cp:revision>
  <cp:lastPrinted>2015-05-12T08:37:24Z</cp:lastPrinted>
  <dcterms:created xsi:type="dcterms:W3CDTF">2014-11-16T14:58:26Z</dcterms:created>
  <dcterms:modified xsi:type="dcterms:W3CDTF">2016-06-10T07:02:37Z</dcterms:modified>
</cp:coreProperties>
</file>