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6" r:id="rId9"/>
    <p:sldId id="263"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71BFA64-D2E1-4FFD-8472-2C61560E7809}" type="datetimeFigureOut">
              <a:rPr lang="en-US" smtClean="0"/>
              <a:pPr/>
              <a:t>3/2/2018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08783F-EFFA-4DAA-AEDF-0FA0A1709144}" type="slidenum">
              <a:rPr lang="en-GB" smtClean="0"/>
              <a:pPr/>
              <a:t>‹#›</a:t>
            </a:fld>
            <a:endParaRPr lang="en-GB"/>
          </a:p>
        </p:txBody>
      </p:sp>
    </p:spTree>
    <p:extLst>
      <p:ext uri="{BB962C8B-B14F-4D97-AF65-F5344CB8AC3E}">
        <p14:creationId xmlns:p14="http://schemas.microsoft.com/office/powerpoint/2010/main" val="1659480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1BFA64-D2E1-4FFD-8472-2C61560E7809}" type="datetimeFigureOut">
              <a:rPr lang="en-US" smtClean="0"/>
              <a:pPr/>
              <a:t>3/2/2018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08783F-EFFA-4DAA-AEDF-0FA0A1709144}" type="slidenum">
              <a:rPr lang="en-GB" smtClean="0"/>
              <a:pPr/>
              <a:t>‹#›</a:t>
            </a:fld>
            <a:endParaRPr lang="en-GB"/>
          </a:p>
        </p:txBody>
      </p:sp>
    </p:spTree>
    <p:extLst>
      <p:ext uri="{BB962C8B-B14F-4D97-AF65-F5344CB8AC3E}">
        <p14:creationId xmlns:p14="http://schemas.microsoft.com/office/powerpoint/2010/main" val="463479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1BFA64-D2E1-4FFD-8472-2C61560E7809}" type="datetimeFigureOut">
              <a:rPr lang="en-US" smtClean="0"/>
              <a:pPr/>
              <a:t>3/2/2018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08783F-EFFA-4DAA-AEDF-0FA0A1709144}" type="slidenum">
              <a:rPr lang="en-GB" smtClean="0"/>
              <a:pPr/>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103253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1BFA64-D2E1-4FFD-8472-2C61560E7809}" type="datetimeFigureOut">
              <a:rPr lang="en-US" smtClean="0"/>
              <a:pPr/>
              <a:t>3/2/2018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08783F-EFFA-4DAA-AEDF-0FA0A1709144}" type="slidenum">
              <a:rPr lang="en-GB" smtClean="0"/>
              <a:pPr/>
              <a:t>‹#›</a:t>
            </a:fld>
            <a:endParaRPr lang="en-GB"/>
          </a:p>
        </p:txBody>
      </p:sp>
    </p:spTree>
    <p:extLst>
      <p:ext uri="{BB962C8B-B14F-4D97-AF65-F5344CB8AC3E}">
        <p14:creationId xmlns:p14="http://schemas.microsoft.com/office/powerpoint/2010/main" val="14388520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1BFA64-D2E1-4FFD-8472-2C61560E7809}" type="datetimeFigureOut">
              <a:rPr lang="en-US" smtClean="0"/>
              <a:pPr/>
              <a:t>3/2/2018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08783F-EFFA-4DAA-AEDF-0FA0A1709144}" type="slidenum">
              <a:rPr lang="en-GB" smtClean="0"/>
              <a:pPr/>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525235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1BFA64-D2E1-4FFD-8472-2C61560E7809}" type="datetimeFigureOut">
              <a:rPr lang="en-US" smtClean="0"/>
              <a:pPr/>
              <a:t>3/2/2018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08783F-EFFA-4DAA-AEDF-0FA0A1709144}" type="slidenum">
              <a:rPr lang="en-GB" smtClean="0"/>
              <a:pPr/>
              <a:t>‹#›</a:t>
            </a:fld>
            <a:endParaRPr lang="en-GB"/>
          </a:p>
        </p:txBody>
      </p:sp>
    </p:spTree>
    <p:extLst>
      <p:ext uri="{BB962C8B-B14F-4D97-AF65-F5344CB8AC3E}">
        <p14:creationId xmlns:p14="http://schemas.microsoft.com/office/powerpoint/2010/main" val="12766350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1BFA64-D2E1-4FFD-8472-2C61560E7809}" type="datetimeFigureOut">
              <a:rPr lang="en-US" smtClean="0"/>
              <a:pPr/>
              <a:t>3/2/2018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08783F-EFFA-4DAA-AEDF-0FA0A1709144}" type="slidenum">
              <a:rPr lang="en-GB" smtClean="0"/>
              <a:pPr/>
              <a:t>‹#›</a:t>
            </a:fld>
            <a:endParaRPr lang="en-GB"/>
          </a:p>
        </p:txBody>
      </p:sp>
    </p:spTree>
    <p:extLst>
      <p:ext uri="{BB962C8B-B14F-4D97-AF65-F5344CB8AC3E}">
        <p14:creationId xmlns:p14="http://schemas.microsoft.com/office/powerpoint/2010/main" val="10771131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1BFA64-D2E1-4FFD-8472-2C61560E7809}" type="datetimeFigureOut">
              <a:rPr lang="en-US" smtClean="0"/>
              <a:pPr/>
              <a:t>3/2/2018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08783F-EFFA-4DAA-AEDF-0FA0A1709144}" type="slidenum">
              <a:rPr lang="en-GB" smtClean="0"/>
              <a:pPr/>
              <a:t>‹#›</a:t>
            </a:fld>
            <a:endParaRPr lang="en-GB"/>
          </a:p>
        </p:txBody>
      </p:sp>
    </p:spTree>
    <p:extLst>
      <p:ext uri="{BB962C8B-B14F-4D97-AF65-F5344CB8AC3E}">
        <p14:creationId xmlns:p14="http://schemas.microsoft.com/office/powerpoint/2010/main" val="1700005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1BFA64-D2E1-4FFD-8472-2C61560E7809}" type="datetimeFigureOut">
              <a:rPr lang="en-US" smtClean="0"/>
              <a:pPr/>
              <a:t>3/2/2018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08783F-EFFA-4DAA-AEDF-0FA0A1709144}" type="slidenum">
              <a:rPr lang="en-GB" smtClean="0"/>
              <a:pPr/>
              <a:t>‹#›</a:t>
            </a:fld>
            <a:endParaRPr lang="en-GB"/>
          </a:p>
        </p:txBody>
      </p:sp>
    </p:spTree>
    <p:extLst>
      <p:ext uri="{BB962C8B-B14F-4D97-AF65-F5344CB8AC3E}">
        <p14:creationId xmlns:p14="http://schemas.microsoft.com/office/powerpoint/2010/main" val="2287433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1BFA64-D2E1-4FFD-8472-2C61560E7809}" type="datetimeFigureOut">
              <a:rPr lang="en-US" smtClean="0"/>
              <a:pPr/>
              <a:t>3/2/2018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08783F-EFFA-4DAA-AEDF-0FA0A1709144}" type="slidenum">
              <a:rPr lang="en-GB" smtClean="0"/>
              <a:pPr/>
              <a:t>‹#›</a:t>
            </a:fld>
            <a:endParaRPr lang="en-GB"/>
          </a:p>
        </p:txBody>
      </p:sp>
    </p:spTree>
    <p:extLst>
      <p:ext uri="{BB962C8B-B14F-4D97-AF65-F5344CB8AC3E}">
        <p14:creationId xmlns:p14="http://schemas.microsoft.com/office/powerpoint/2010/main" val="3292787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71BFA64-D2E1-4FFD-8472-2C61560E7809}" type="datetimeFigureOut">
              <a:rPr lang="en-US" smtClean="0"/>
              <a:pPr/>
              <a:t>3/2/2018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08783F-EFFA-4DAA-AEDF-0FA0A1709144}" type="slidenum">
              <a:rPr lang="en-GB" smtClean="0"/>
              <a:pPr/>
              <a:t>‹#›</a:t>
            </a:fld>
            <a:endParaRPr lang="en-GB"/>
          </a:p>
        </p:txBody>
      </p:sp>
    </p:spTree>
    <p:extLst>
      <p:ext uri="{BB962C8B-B14F-4D97-AF65-F5344CB8AC3E}">
        <p14:creationId xmlns:p14="http://schemas.microsoft.com/office/powerpoint/2010/main" val="3263142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71BFA64-D2E1-4FFD-8472-2C61560E7809}" type="datetimeFigureOut">
              <a:rPr lang="en-US" smtClean="0"/>
              <a:pPr/>
              <a:t>3/2/2018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708783F-EFFA-4DAA-AEDF-0FA0A1709144}" type="slidenum">
              <a:rPr lang="en-GB" smtClean="0"/>
              <a:pPr/>
              <a:t>‹#›</a:t>
            </a:fld>
            <a:endParaRPr lang="en-GB"/>
          </a:p>
        </p:txBody>
      </p:sp>
    </p:spTree>
    <p:extLst>
      <p:ext uri="{BB962C8B-B14F-4D97-AF65-F5344CB8AC3E}">
        <p14:creationId xmlns:p14="http://schemas.microsoft.com/office/powerpoint/2010/main" val="3279007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71BFA64-D2E1-4FFD-8472-2C61560E7809}" type="datetimeFigureOut">
              <a:rPr lang="en-US" smtClean="0"/>
              <a:pPr/>
              <a:t>3/2/2018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708783F-EFFA-4DAA-AEDF-0FA0A1709144}" type="slidenum">
              <a:rPr lang="en-GB" smtClean="0"/>
              <a:pPr/>
              <a:t>‹#›</a:t>
            </a:fld>
            <a:endParaRPr lang="en-GB"/>
          </a:p>
        </p:txBody>
      </p:sp>
    </p:spTree>
    <p:extLst>
      <p:ext uri="{BB962C8B-B14F-4D97-AF65-F5344CB8AC3E}">
        <p14:creationId xmlns:p14="http://schemas.microsoft.com/office/powerpoint/2010/main" val="744055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1BFA64-D2E1-4FFD-8472-2C61560E7809}" type="datetimeFigureOut">
              <a:rPr lang="en-US" smtClean="0"/>
              <a:pPr/>
              <a:t>3/2/2018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708783F-EFFA-4DAA-AEDF-0FA0A1709144}" type="slidenum">
              <a:rPr lang="en-GB" smtClean="0"/>
              <a:pPr/>
              <a:t>‹#›</a:t>
            </a:fld>
            <a:endParaRPr lang="en-GB"/>
          </a:p>
        </p:txBody>
      </p:sp>
    </p:spTree>
    <p:extLst>
      <p:ext uri="{BB962C8B-B14F-4D97-AF65-F5344CB8AC3E}">
        <p14:creationId xmlns:p14="http://schemas.microsoft.com/office/powerpoint/2010/main" val="3679774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1BFA64-D2E1-4FFD-8472-2C61560E7809}" type="datetimeFigureOut">
              <a:rPr lang="en-US" smtClean="0"/>
              <a:pPr/>
              <a:t>3/2/2018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08783F-EFFA-4DAA-AEDF-0FA0A1709144}" type="slidenum">
              <a:rPr lang="en-GB" smtClean="0"/>
              <a:pPr/>
              <a:t>‹#›</a:t>
            </a:fld>
            <a:endParaRPr lang="en-GB"/>
          </a:p>
        </p:txBody>
      </p:sp>
    </p:spTree>
    <p:extLst>
      <p:ext uri="{BB962C8B-B14F-4D97-AF65-F5344CB8AC3E}">
        <p14:creationId xmlns:p14="http://schemas.microsoft.com/office/powerpoint/2010/main" val="1688121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1BFA64-D2E1-4FFD-8472-2C61560E7809}" type="datetimeFigureOut">
              <a:rPr lang="en-US" smtClean="0"/>
              <a:pPr/>
              <a:t>3/2/2018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08783F-EFFA-4DAA-AEDF-0FA0A1709144}" type="slidenum">
              <a:rPr lang="en-GB" smtClean="0"/>
              <a:pPr/>
              <a:t>‹#›</a:t>
            </a:fld>
            <a:endParaRPr lang="en-GB"/>
          </a:p>
        </p:txBody>
      </p:sp>
    </p:spTree>
    <p:extLst>
      <p:ext uri="{BB962C8B-B14F-4D97-AF65-F5344CB8AC3E}">
        <p14:creationId xmlns:p14="http://schemas.microsoft.com/office/powerpoint/2010/main" val="4003787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71BFA64-D2E1-4FFD-8472-2C61560E7809}" type="datetimeFigureOut">
              <a:rPr lang="en-US" smtClean="0"/>
              <a:pPr/>
              <a:t>3/2/2018</a:t>
            </a:fld>
            <a:endParaRPr lang="en-GB"/>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1708783F-EFFA-4DAA-AEDF-0FA0A1709144}" type="slidenum">
              <a:rPr lang="en-GB" smtClean="0"/>
              <a:pPr/>
              <a:t>‹#›</a:t>
            </a:fld>
            <a:endParaRPr lang="en-GB"/>
          </a:p>
        </p:txBody>
      </p:sp>
    </p:spTree>
    <p:extLst>
      <p:ext uri="{BB962C8B-B14F-4D97-AF65-F5344CB8AC3E}">
        <p14:creationId xmlns:p14="http://schemas.microsoft.com/office/powerpoint/2010/main" val="46911766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Engineering Material </a:t>
            </a:r>
            <a:r>
              <a:rPr lang="en-GB" dirty="0" smtClean="0"/>
              <a:t>Classification</a:t>
            </a:r>
            <a:endParaRPr lang="en-GB" dirty="0"/>
          </a:p>
        </p:txBody>
      </p:sp>
      <p:sp>
        <p:nvSpPr>
          <p:cNvPr id="3" name="Subtitle 2"/>
          <p:cNvSpPr>
            <a:spLocks noGrp="1"/>
          </p:cNvSpPr>
          <p:nvPr>
            <p:ph type="subTitle" idx="1"/>
          </p:nvPr>
        </p:nvSpPr>
        <p:spPr/>
        <p:txBody>
          <a:bodyPr/>
          <a:lstStyle/>
          <a:p>
            <a:r>
              <a:rPr lang="en-GB" dirty="0" smtClean="0"/>
              <a:t>A presentation document not a presentation</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Common Metallic </a:t>
            </a:r>
            <a:r>
              <a:rPr lang="en-GB" dirty="0" smtClean="0"/>
              <a:t>Materials</a:t>
            </a:r>
            <a:endParaRPr lang="en-GB" dirty="0"/>
          </a:p>
        </p:txBody>
      </p:sp>
      <p:sp>
        <p:nvSpPr>
          <p:cNvPr id="2" name="Content Placeholder 1"/>
          <p:cNvSpPr>
            <a:spLocks noGrp="1"/>
          </p:cNvSpPr>
          <p:nvPr>
            <p:ph idx="1"/>
          </p:nvPr>
        </p:nvSpPr>
        <p:spPr/>
        <p:txBody>
          <a:bodyPr/>
          <a:lstStyle/>
          <a:p>
            <a:r>
              <a:rPr lang="en-GB" dirty="0" smtClean="0"/>
              <a:t>Iron/Steel - Steel alloys are used for strength critical applications .</a:t>
            </a:r>
          </a:p>
          <a:p>
            <a:r>
              <a:rPr lang="en-GB" dirty="0" smtClean="0"/>
              <a:t>Aluminium - Aluminium and its alloys are used because they are easy to form, readily available, inexpensive, and recyclable.</a:t>
            </a:r>
          </a:p>
          <a:p>
            <a:r>
              <a:rPr lang="en-GB" dirty="0" smtClean="0"/>
              <a:t>Copper - Copper and copper alloys have a number of properties that make them useful, including high electrical and thermal conductivity, high ductility, and good corrosion resistance. </a:t>
            </a: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Common Metallic Materials (</a:t>
            </a:r>
            <a:r>
              <a:rPr lang="en-GB" dirty="0" smtClean="0"/>
              <a:t>contd.)</a:t>
            </a:r>
            <a:endParaRPr lang="en-GB" dirty="0"/>
          </a:p>
        </p:txBody>
      </p:sp>
      <p:sp>
        <p:nvSpPr>
          <p:cNvPr id="2" name="Content Placeholder 1"/>
          <p:cNvSpPr>
            <a:spLocks noGrp="1"/>
          </p:cNvSpPr>
          <p:nvPr>
            <p:ph idx="1"/>
          </p:nvPr>
        </p:nvSpPr>
        <p:spPr/>
        <p:txBody>
          <a:bodyPr/>
          <a:lstStyle/>
          <a:p>
            <a:r>
              <a:rPr lang="en-GB" dirty="0" smtClean="0"/>
              <a:t>Titanium - Titanium alloys are used for strength in higher temperature (~1000° F) application, when component weight is a concern, or when good corrosion resistance is required.</a:t>
            </a:r>
          </a:p>
          <a:p>
            <a:r>
              <a:rPr lang="en-GB" dirty="0" smtClean="0"/>
              <a:t>Nickel - Nickel alloys are used for still higher temperatures (~1500-2000° F) applications or when good corrosion resistance is required. </a:t>
            </a:r>
          </a:p>
          <a:p>
            <a:r>
              <a:rPr lang="en-GB" dirty="0" smtClean="0"/>
              <a:t>Refractory materials are used for the highest temperature (&gt; 2000° F) applications.</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Metals</a:t>
            </a:r>
            <a:endParaRPr lang="en-GB" dirty="0"/>
          </a:p>
        </p:txBody>
      </p:sp>
      <p:sp>
        <p:nvSpPr>
          <p:cNvPr id="2" name="Content Placeholder 1"/>
          <p:cNvSpPr>
            <a:spLocks noGrp="1"/>
          </p:cNvSpPr>
          <p:nvPr>
            <p:ph idx="1"/>
          </p:nvPr>
        </p:nvSpPr>
        <p:spPr/>
        <p:txBody>
          <a:bodyPr/>
          <a:lstStyle/>
          <a:p>
            <a:r>
              <a:rPr lang="en-GB" dirty="0" smtClean="0"/>
              <a:t>The key feature that distinguishes metals from non-metals is their bonding. Metallic materials have free electrons that are free to move easily from one atom to the next. The existence of these free electrons has a number of profound consequences for the properties of metallic materials. For example, metallic materials tend to be good electrical conductors because the free electrons can move around within the metal so freely. More on the structure of metals will be discussed later. </a:t>
            </a:r>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Ceramics</a:t>
            </a:r>
            <a:endParaRPr lang="en-GB" dirty="0"/>
          </a:p>
        </p:txBody>
      </p:sp>
      <p:pic>
        <p:nvPicPr>
          <p:cNvPr id="4" name="Content Placeholder 3" descr="Ceramics.jpg"/>
          <p:cNvPicPr>
            <a:picLocks noGrp="1" noChangeAspect="1"/>
          </p:cNvPicPr>
          <p:nvPr>
            <p:ph idx="1"/>
          </p:nvPr>
        </p:nvPicPr>
        <p:blipFill>
          <a:blip r:embed="rId2" cstate="print"/>
          <a:stretch>
            <a:fillRect/>
          </a:stretch>
        </p:blipFill>
        <p:spPr>
          <a:xfrm>
            <a:off x="2285984" y="1645905"/>
            <a:ext cx="4286280" cy="4057678"/>
          </a:xfr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Ceramics</a:t>
            </a:r>
            <a:endParaRPr lang="en-GB" dirty="0"/>
          </a:p>
        </p:txBody>
      </p:sp>
      <p:sp>
        <p:nvSpPr>
          <p:cNvPr id="2" name="Content Placeholder 1"/>
          <p:cNvSpPr>
            <a:spLocks noGrp="1"/>
          </p:cNvSpPr>
          <p:nvPr>
            <p:ph idx="1"/>
          </p:nvPr>
        </p:nvSpPr>
        <p:spPr/>
        <p:txBody>
          <a:bodyPr>
            <a:normAutofit/>
          </a:bodyPr>
          <a:lstStyle/>
          <a:p>
            <a:r>
              <a:rPr lang="en-GB" dirty="0" smtClean="0"/>
              <a:t>A ceramic has traditionally been defined as “an inorganic, non metallic solid that is prepared from powdered materials, is fabricated into products through the application of heat, and displays such characteristic properties as hardness, strength, low electrical conductivity, and brittleness." </a:t>
            </a:r>
          </a:p>
          <a:p>
            <a:r>
              <a:rPr lang="en-GB" dirty="0" smtClean="0"/>
              <a:t>" The word ceramic comes the from Greek word "</a:t>
            </a:r>
            <a:r>
              <a:rPr lang="en-GB" dirty="0" err="1" smtClean="0"/>
              <a:t>keramikos</a:t>
            </a:r>
            <a:r>
              <a:rPr lang="en-GB" dirty="0" smtClean="0"/>
              <a:t>", which means "pottery.“</a:t>
            </a:r>
          </a:p>
          <a:p>
            <a:r>
              <a:rPr lang="en-GB" dirty="0" smtClean="0"/>
              <a:t>They are typically crystalline in nature and are compounds formed between metallic and non metallic elements such as aluminium and oxygen.</a:t>
            </a:r>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Ceramic </a:t>
            </a:r>
            <a:r>
              <a:rPr lang="en-GB" dirty="0" smtClean="0"/>
              <a:t>Properties</a:t>
            </a:r>
            <a:endParaRPr lang="en-GB" dirty="0"/>
          </a:p>
        </p:txBody>
      </p:sp>
      <p:sp>
        <p:nvSpPr>
          <p:cNvPr id="2" name="Content Placeholder 1"/>
          <p:cNvSpPr>
            <a:spLocks noGrp="1"/>
          </p:cNvSpPr>
          <p:nvPr>
            <p:ph idx="1"/>
          </p:nvPr>
        </p:nvSpPr>
        <p:spPr/>
        <p:txBody>
          <a:bodyPr/>
          <a:lstStyle/>
          <a:p>
            <a:r>
              <a:rPr lang="en-GB" dirty="0" smtClean="0"/>
              <a:t>Depending on their method of formation, ceramics can be dense or lightweight.</a:t>
            </a:r>
          </a:p>
          <a:p>
            <a:r>
              <a:rPr lang="en-GB" dirty="0" smtClean="0"/>
              <a:t>Typically, they will demonstrate excellent strength and hardness properties; however, they are often brittle in nature.</a:t>
            </a:r>
          </a:p>
          <a:p>
            <a:r>
              <a:rPr lang="en-GB" dirty="0" smtClean="0"/>
              <a:t>Ceramics can also be formed to serve as electrically conductive materials or insulators.</a:t>
            </a:r>
          </a:p>
          <a:p>
            <a:r>
              <a:rPr lang="en-GB" dirty="0" smtClean="0"/>
              <a:t>Some ceramics, like superconductors, also display magnetic properties.</a:t>
            </a:r>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Ceramic </a:t>
            </a:r>
            <a:r>
              <a:rPr lang="en-GB" dirty="0" smtClean="0"/>
              <a:t>Properties</a:t>
            </a:r>
            <a:endParaRPr lang="en-GB" dirty="0"/>
          </a:p>
        </p:txBody>
      </p:sp>
      <p:sp>
        <p:nvSpPr>
          <p:cNvPr id="2" name="Content Placeholder 1"/>
          <p:cNvSpPr>
            <a:spLocks noGrp="1"/>
          </p:cNvSpPr>
          <p:nvPr>
            <p:ph idx="1"/>
          </p:nvPr>
        </p:nvSpPr>
        <p:spPr/>
        <p:txBody>
          <a:bodyPr/>
          <a:lstStyle/>
          <a:p>
            <a:r>
              <a:rPr lang="en-GB" dirty="0" smtClean="0"/>
              <a:t>They are also more resistant to high temperatures and harsh environments than metals and polymers.</a:t>
            </a:r>
          </a:p>
          <a:p>
            <a:r>
              <a:rPr lang="en-GB" dirty="0" smtClean="0"/>
              <a:t>Due to ceramic materials wide range of properties, they are used for a multitude of applications. </a:t>
            </a:r>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Ceramic </a:t>
            </a:r>
            <a:r>
              <a:rPr lang="en-GB" dirty="0" smtClean="0"/>
              <a:t>Applications</a:t>
            </a:r>
            <a:endParaRPr lang="en-GB" dirty="0"/>
          </a:p>
        </p:txBody>
      </p:sp>
      <p:sp>
        <p:nvSpPr>
          <p:cNvPr id="2" name="Content Placeholder 1"/>
          <p:cNvSpPr>
            <a:spLocks noGrp="1"/>
          </p:cNvSpPr>
          <p:nvPr>
            <p:ph idx="1"/>
          </p:nvPr>
        </p:nvSpPr>
        <p:spPr/>
        <p:txBody>
          <a:bodyPr/>
          <a:lstStyle/>
          <a:p>
            <a:r>
              <a:rPr lang="en-GB" dirty="0" smtClean="0"/>
              <a:t>The broad categories or segments that make up the ceramic industry can be classified as:</a:t>
            </a:r>
          </a:p>
          <a:p>
            <a:r>
              <a:rPr lang="en-GB" dirty="0" smtClean="0"/>
              <a:t>Structural clay products (brick, sewer pipe, roofing and wall tile, flue linings, etc.) </a:t>
            </a:r>
          </a:p>
          <a:p>
            <a:r>
              <a:rPr lang="en-GB" dirty="0" err="1" smtClean="0"/>
              <a:t>Whitewares</a:t>
            </a:r>
            <a:r>
              <a:rPr lang="en-GB" dirty="0" smtClean="0"/>
              <a:t> (dinnerware, floor and wall tile, electrical porcelain, etc.) </a:t>
            </a:r>
          </a:p>
          <a:p>
            <a:r>
              <a:rPr lang="en-GB" dirty="0" err="1" smtClean="0"/>
              <a:t>Refractories</a:t>
            </a:r>
            <a:r>
              <a:rPr lang="en-GB" dirty="0" smtClean="0"/>
              <a:t> (brick and monolithic products used in metal, glass, cements, ceramics, energy conversion, petroleum, and chemicals industries).</a:t>
            </a:r>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Ceramic </a:t>
            </a:r>
            <a:r>
              <a:rPr lang="en-GB" dirty="0" smtClean="0"/>
              <a:t>Applications</a:t>
            </a:r>
            <a:endParaRPr lang="en-GB" dirty="0"/>
          </a:p>
        </p:txBody>
      </p:sp>
      <p:sp>
        <p:nvSpPr>
          <p:cNvPr id="2" name="Content Placeholder 1"/>
          <p:cNvSpPr>
            <a:spLocks noGrp="1"/>
          </p:cNvSpPr>
          <p:nvPr>
            <p:ph idx="1"/>
          </p:nvPr>
        </p:nvSpPr>
        <p:spPr/>
        <p:txBody>
          <a:bodyPr/>
          <a:lstStyle/>
          <a:p>
            <a:r>
              <a:rPr lang="en-GB" dirty="0" smtClean="0"/>
              <a:t>Glasses (flat glass (windows), container glass (bottles), pressed and blown glass (dinnerware), glass fibres (home insulation), and advanced/specialty glass (optical fibres).</a:t>
            </a:r>
          </a:p>
          <a:p>
            <a:r>
              <a:rPr lang="en-GB" dirty="0" smtClean="0"/>
              <a:t>Abrasives (natural (garnet, diamond, etc.) and synthetic (silicon carbide, diamond, fused alumina, etc.) abrasives are used for grinding, cutting, polishing, lapping, or pressure blasting of materials).</a:t>
            </a:r>
          </a:p>
          <a:p>
            <a:r>
              <a:rPr lang="en-GB" dirty="0" smtClean="0"/>
              <a:t>Cements (for roads, bridges, buildings, dams, and etc.) </a:t>
            </a:r>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Advanced Ceramic </a:t>
            </a:r>
            <a:r>
              <a:rPr lang="en-GB" dirty="0" smtClean="0"/>
              <a:t>Applications</a:t>
            </a:r>
            <a:endParaRPr lang="en-GB" dirty="0"/>
          </a:p>
        </p:txBody>
      </p:sp>
      <p:sp>
        <p:nvSpPr>
          <p:cNvPr id="2" name="Content Placeholder 1"/>
          <p:cNvSpPr>
            <a:spLocks noGrp="1"/>
          </p:cNvSpPr>
          <p:nvPr>
            <p:ph idx="1"/>
          </p:nvPr>
        </p:nvSpPr>
        <p:spPr/>
        <p:txBody>
          <a:bodyPr/>
          <a:lstStyle/>
          <a:p>
            <a:pPr lvl="1"/>
            <a:r>
              <a:rPr lang="en-GB" sz="1800" dirty="0"/>
              <a:t>Structural (wear parts, </a:t>
            </a:r>
            <a:r>
              <a:rPr lang="en-GB" sz="1800" dirty="0" err="1"/>
              <a:t>bioceramics</a:t>
            </a:r>
            <a:r>
              <a:rPr lang="en-GB" sz="1800" dirty="0"/>
              <a:t>, cutting tools, and engine components) </a:t>
            </a:r>
          </a:p>
          <a:p>
            <a:pPr lvl="1"/>
            <a:r>
              <a:rPr lang="en-GB" sz="1800" dirty="0"/>
              <a:t>Electrical (capacitors, insulators, substrates, integrated circuit packages, </a:t>
            </a:r>
            <a:r>
              <a:rPr lang="en-GB" sz="1800" dirty="0" err="1"/>
              <a:t>piezoelectrics</a:t>
            </a:r>
            <a:r>
              <a:rPr lang="en-GB" sz="1800" dirty="0"/>
              <a:t>, magnets and superconductors) </a:t>
            </a:r>
          </a:p>
          <a:p>
            <a:pPr lvl="1"/>
            <a:r>
              <a:rPr lang="en-GB" sz="1800" dirty="0"/>
              <a:t>Coatings (engine components, cutting tools, and industrial wear parts) </a:t>
            </a:r>
          </a:p>
          <a:p>
            <a:pPr lvl="1"/>
            <a:r>
              <a:rPr lang="en-GB" sz="1800" dirty="0"/>
              <a:t>Chemical and environmental (filters, membranes, catalysts, and catalyst supports)</a:t>
            </a: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GB" dirty="0"/>
          </a:p>
        </p:txBody>
      </p:sp>
      <p:sp>
        <p:nvSpPr>
          <p:cNvPr id="3" name="Content Placeholder 2"/>
          <p:cNvSpPr>
            <a:spLocks noGrp="1"/>
          </p:cNvSpPr>
          <p:nvPr>
            <p:ph idx="1"/>
          </p:nvPr>
        </p:nvSpPr>
        <p:spPr/>
        <p:txBody>
          <a:bodyPr>
            <a:normAutofit/>
          </a:bodyPr>
          <a:lstStyle/>
          <a:p>
            <a:r>
              <a:rPr lang="en-GB" dirty="0" smtClean="0"/>
              <a:t>There are thousands of materials available for use in engineering applications.</a:t>
            </a:r>
          </a:p>
          <a:p>
            <a:r>
              <a:rPr lang="en-GB" dirty="0" smtClean="0"/>
              <a:t> Most materials fall into one of three classes that are based on the atomic bonding forces of a particular material.</a:t>
            </a:r>
          </a:p>
          <a:p>
            <a:r>
              <a:rPr lang="en-GB" dirty="0" smtClean="0"/>
              <a:t>These three classifications are metallic, ceramic and polymeric.</a:t>
            </a:r>
          </a:p>
          <a:p>
            <a:r>
              <a:rPr lang="en-GB" dirty="0" smtClean="0"/>
              <a:t>Additionally, different materials can be combined to create a composite material.</a:t>
            </a: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Atomic Structure of </a:t>
            </a:r>
            <a:r>
              <a:rPr lang="en-GB" dirty="0" smtClean="0"/>
              <a:t>Ceramics</a:t>
            </a:r>
            <a:endParaRPr lang="en-GB" dirty="0"/>
          </a:p>
        </p:txBody>
      </p:sp>
      <p:sp>
        <p:nvSpPr>
          <p:cNvPr id="2" name="Content Placeholder 1"/>
          <p:cNvSpPr>
            <a:spLocks noGrp="1"/>
          </p:cNvSpPr>
          <p:nvPr>
            <p:ph idx="1"/>
          </p:nvPr>
        </p:nvSpPr>
        <p:spPr/>
        <p:txBody>
          <a:bodyPr/>
          <a:lstStyle/>
          <a:p>
            <a:r>
              <a:rPr lang="en-GB" dirty="0" smtClean="0"/>
              <a:t>The atoms in ceramic materials are held together by a chemical bond which will be discussed a bit later.</a:t>
            </a:r>
          </a:p>
          <a:p>
            <a:r>
              <a:rPr lang="en-GB" dirty="0" smtClean="0"/>
              <a:t>Briefly though, the two most common chemical bonds for ceramic materials are covalent and ionic.</a:t>
            </a:r>
          </a:p>
          <a:p>
            <a:r>
              <a:rPr lang="en-GB" dirty="0" smtClean="0"/>
              <a:t>Covalent and ionic bonds are much stronger than in metallic bonds and, generally speaking, this is why ceramics are brittle and metals are ductile.</a:t>
            </a:r>
            <a:endParaRPr lang="en-GB"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Polymers</a:t>
            </a:r>
            <a:endParaRPr lang="en-GB" dirty="0"/>
          </a:p>
        </p:txBody>
      </p:sp>
      <p:pic>
        <p:nvPicPr>
          <p:cNvPr id="4" name="Content Placeholder 3" descr="Polymers1.jpg"/>
          <p:cNvPicPr>
            <a:picLocks noGrp="1" noChangeAspect="1"/>
          </p:cNvPicPr>
          <p:nvPr>
            <p:ph idx="1"/>
          </p:nvPr>
        </p:nvPicPr>
        <p:blipFill>
          <a:blip r:embed="rId2" cstate="print"/>
          <a:stretch>
            <a:fillRect/>
          </a:stretch>
        </p:blipFill>
        <p:spPr>
          <a:xfrm>
            <a:off x="2428860" y="1290181"/>
            <a:ext cx="4214842" cy="4843669"/>
          </a:xfr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Polymers</a:t>
            </a:r>
            <a:endParaRPr lang="en-GB" dirty="0"/>
          </a:p>
        </p:txBody>
      </p:sp>
      <p:sp>
        <p:nvSpPr>
          <p:cNvPr id="2" name="Content Placeholder 1"/>
          <p:cNvSpPr>
            <a:spLocks noGrp="1"/>
          </p:cNvSpPr>
          <p:nvPr>
            <p:ph idx="1"/>
          </p:nvPr>
        </p:nvSpPr>
        <p:spPr/>
        <p:txBody>
          <a:bodyPr/>
          <a:lstStyle/>
          <a:p>
            <a:r>
              <a:rPr lang="en-GB" dirty="0" smtClean="0"/>
              <a:t>A polymeric solid can be thought of as a material that contains many chemically bonded parts or units which themselves are bonded together to form a solid.</a:t>
            </a:r>
          </a:p>
          <a:p>
            <a:r>
              <a:rPr lang="en-GB" dirty="0" smtClean="0"/>
              <a:t>The word polymer literally means "many parts." </a:t>
            </a:r>
          </a:p>
          <a:p>
            <a:r>
              <a:rPr lang="en-GB" dirty="0" smtClean="0"/>
              <a:t>Two industrially important polymeric materials are plastics and </a:t>
            </a:r>
            <a:r>
              <a:rPr lang="en-GB" dirty="0" err="1" smtClean="0"/>
              <a:t>elastomers</a:t>
            </a:r>
            <a:r>
              <a:rPr lang="en-GB" dirty="0" smtClean="0"/>
              <a:t>. Plastics are a large and varied group of synthetic materials which are processed by forming or </a:t>
            </a:r>
            <a:r>
              <a:rPr lang="en-GB" dirty="0" err="1" smtClean="0"/>
              <a:t>molding</a:t>
            </a:r>
            <a:r>
              <a:rPr lang="en-GB" dirty="0" smtClean="0"/>
              <a:t> into shape.</a:t>
            </a:r>
            <a:endParaRPr lang="en-GB"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Polymers</a:t>
            </a:r>
            <a:endParaRPr lang="en-GB" dirty="0"/>
          </a:p>
        </p:txBody>
      </p:sp>
      <p:sp>
        <p:nvSpPr>
          <p:cNvPr id="2" name="Content Placeholder 1"/>
          <p:cNvSpPr>
            <a:spLocks noGrp="1"/>
          </p:cNvSpPr>
          <p:nvPr>
            <p:ph idx="1"/>
          </p:nvPr>
        </p:nvSpPr>
        <p:spPr/>
        <p:txBody>
          <a:bodyPr/>
          <a:lstStyle/>
          <a:p>
            <a:r>
              <a:rPr lang="en-GB" dirty="0" smtClean="0"/>
              <a:t>Just as there are many types of metals such as aluminium and copper, there are many types of plastics, such as polyethylene and nylon.</a:t>
            </a:r>
          </a:p>
          <a:p>
            <a:endParaRPr lang="en-GB" dirty="0" smtClean="0"/>
          </a:p>
          <a:p>
            <a:r>
              <a:rPr lang="en-GB" dirty="0" err="1" smtClean="0"/>
              <a:t>Elastomers</a:t>
            </a:r>
            <a:r>
              <a:rPr lang="en-GB" dirty="0" smtClean="0"/>
              <a:t> or rubbers can be elastically deformed a large amount when a force is applied to them and can return to their original shape (or almost) when the force is released.</a:t>
            </a:r>
            <a:br>
              <a:rPr lang="en-GB" dirty="0" smtClean="0"/>
            </a:br>
            <a:endParaRPr lang="en-GB" dirty="0" smtClean="0"/>
          </a:p>
          <a:p>
            <a:endParaRPr lang="en-GB"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Polymer </a:t>
            </a:r>
            <a:r>
              <a:rPr lang="en-GB" dirty="0" smtClean="0"/>
              <a:t>Properties</a:t>
            </a:r>
            <a:endParaRPr lang="en-GB" dirty="0"/>
          </a:p>
        </p:txBody>
      </p:sp>
      <p:sp>
        <p:nvSpPr>
          <p:cNvPr id="2" name="Content Placeholder 1"/>
          <p:cNvSpPr>
            <a:spLocks noGrp="1"/>
          </p:cNvSpPr>
          <p:nvPr>
            <p:ph idx="1"/>
          </p:nvPr>
        </p:nvSpPr>
        <p:spPr/>
        <p:txBody>
          <a:bodyPr/>
          <a:lstStyle/>
          <a:p>
            <a:r>
              <a:rPr lang="en-GB" dirty="0" smtClean="0"/>
              <a:t>Polymers have many properties that make them attractive to use in certain conditions. Many polymers:</a:t>
            </a:r>
          </a:p>
          <a:p>
            <a:r>
              <a:rPr lang="en-GB" dirty="0" smtClean="0"/>
              <a:t>are less dense than metals or ceramics, </a:t>
            </a:r>
          </a:p>
          <a:p>
            <a:r>
              <a:rPr lang="en-GB" dirty="0" smtClean="0"/>
              <a:t>resist atmospheric and other forms of corrosion, </a:t>
            </a:r>
          </a:p>
          <a:p>
            <a:r>
              <a:rPr lang="en-GB" dirty="0" smtClean="0"/>
              <a:t>offer good compatibility with human tissue, or </a:t>
            </a:r>
          </a:p>
          <a:p>
            <a:r>
              <a:rPr lang="en-GB" dirty="0" smtClean="0"/>
              <a:t>exhibit excellent resistance to the conduction of electrical current.</a:t>
            </a:r>
          </a:p>
          <a:p>
            <a:endParaRPr lang="en-GB"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Polymer </a:t>
            </a:r>
            <a:r>
              <a:rPr lang="en-GB" dirty="0" smtClean="0"/>
              <a:t>Types</a:t>
            </a:r>
            <a:endParaRPr lang="en-GB" dirty="0"/>
          </a:p>
        </p:txBody>
      </p:sp>
      <p:sp>
        <p:nvSpPr>
          <p:cNvPr id="2" name="Content Placeholder 1"/>
          <p:cNvSpPr>
            <a:spLocks noGrp="1"/>
          </p:cNvSpPr>
          <p:nvPr>
            <p:ph idx="1"/>
          </p:nvPr>
        </p:nvSpPr>
        <p:spPr/>
        <p:txBody>
          <a:bodyPr>
            <a:normAutofit/>
          </a:bodyPr>
          <a:lstStyle/>
          <a:p>
            <a:r>
              <a:rPr lang="en-GB" dirty="0" smtClean="0"/>
              <a:t>The polymer plastics can be divided into two classes, thermoplastics and thermosetting plastics.</a:t>
            </a:r>
          </a:p>
          <a:p>
            <a:r>
              <a:rPr lang="en-GB" dirty="0" smtClean="0"/>
              <a:t>This depends on how they are structurally and chemically bonded.</a:t>
            </a:r>
          </a:p>
          <a:p>
            <a:r>
              <a:rPr lang="en-GB" dirty="0" smtClean="0"/>
              <a:t>Thermoplastic polymers comprise of the four most important commodity materials – polyethylene, polypropylene, polystyrene and polyvinyl chloride.</a:t>
            </a:r>
          </a:p>
          <a:p>
            <a:r>
              <a:rPr lang="en-GB" dirty="0" smtClean="0"/>
              <a:t>There are also a number of specialized engineering polymers. The term ‘thermoplastic’ indicates that these materials melt on heating and may be processed by a variety of </a:t>
            </a:r>
            <a:r>
              <a:rPr lang="en-GB" dirty="0" err="1" smtClean="0"/>
              <a:t>molding</a:t>
            </a:r>
            <a:r>
              <a:rPr lang="en-GB" dirty="0" smtClean="0"/>
              <a:t> and extrusion techniques.</a:t>
            </a:r>
            <a:endParaRPr lang="en-GB"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Thermoplastic </a:t>
            </a:r>
            <a:r>
              <a:rPr lang="en-GB" dirty="0" smtClean="0"/>
              <a:t>Examples</a:t>
            </a:r>
            <a:endParaRPr lang="en-GB" dirty="0"/>
          </a:p>
        </p:txBody>
      </p:sp>
      <p:pic>
        <p:nvPicPr>
          <p:cNvPr id="4" name="Content Placeholder 3" descr="image047.jpg"/>
          <p:cNvPicPr>
            <a:picLocks noGrp="1" noChangeAspect="1"/>
          </p:cNvPicPr>
          <p:nvPr>
            <p:ph idx="1"/>
          </p:nvPr>
        </p:nvPicPr>
        <p:blipFill>
          <a:blip r:embed="rId2" cstate="print"/>
          <a:stretch>
            <a:fillRect/>
          </a:stretch>
        </p:blipFill>
        <p:spPr>
          <a:xfrm>
            <a:off x="2402681" y="2677319"/>
            <a:ext cx="2762250" cy="2847975"/>
          </a:xfrm>
        </p:spPr>
      </p:pic>
      <p:pic>
        <p:nvPicPr>
          <p:cNvPr id="5" name="Picture 4" descr="0709hpc_AddFab6.jpg"/>
          <p:cNvPicPr>
            <a:picLocks noChangeAspect="1"/>
          </p:cNvPicPr>
          <p:nvPr/>
        </p:nvPicPr>
        <p:blipFill>
          <a:blip r:embed="rId3" cstate="print"/>
          <a:stretch>
            <a:fillRect/>
          </a:stretch>
        </p:blipFill>
        <p:spPr>
          <a:xfrm>
            <a:off x="2190750" y="2071678"/>
            <a:ext cx="4762500" cy="4076709"/>
          </a:xfrm>
          <a:prstGeom prst="rect">
            <a:avLst/>
          </a:prstGeo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Thermoplastic </a:t>
            </a:r>
            <a:r>
              <a:rPr lang="en-GB" dirty="0" smtClean="0"/>
              <a:t>Examples</a:t>
            </a:r>
            <a:endParaRPr lang="en-GB" dirty="0"/>
          </a:p>
        </p:txBody>
      </p:sp>
      <p:pic>
        <p:nvPicPr>
          <p:cNvPr id="4" name="Content Placeholder 3" descr="image047.jpg"/>
          <p:cNvPicPr>
            <a:picLocks noGrp="1" noChangeAspect="1"/>
          </p:cNvPicPr>
          <p:nvPr>
            <p:ph idx="1"/>
          </p:nvPr>
        </p:nvPicPr>
        <p:blipFill>
          <a:blip r:embed="rId2" cstate="print"/>
          <a:stretch>
            <a:fillRect/>
          </a:stretch>
        </p:blipFill>
        <p:spPr>
          <a:xfrm>
            <a:off x="2214546" y="1643050"/>
            <a:ext cx="4572032" cy="4214842"/>
          </a:xfr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Thermosetting </a:t>
            </a:r>
            <a:r>
              <a:rPr lang="en-GB" dirty="0" smtClean="0"/>
              <a:t>Polymers</a:t>
            </a:r>
            <a:endParaRPr lang="en-GB" dirty="0"/>
          </a:p>
        </p:txBody>
      </p:sp>
      <p:sp>
        <p:nvSpPr>
          <p:cNvPr id="2" name="Content Placeholder 1"/>
          <p:cNvSpPr>
            <a:spLocks noGrp="1"/>
          </p:cNvSpPr>
          <p:nvPr>
            <p:ph idx="1"/>
          </p:nvPr>
        </p:nvSpPr>
        <p:spPr/>
        <p:txBody>
          <a:bodyPr/>
          <a:lstStyle/>
          <a:p>
            <a:r>
              <a:rPr lang="en-GB" dirty="0" smtClean="0"/>
              <a:t>Thermosetting polymers can not be melted or </a:t>
            </a:r>
            <a:r>
              <a:rPr lang="en-GB" dirty="0" err="1" smtClean="0"/>
              <a:t>remelted</a:t>
            </a:r>
            <a:r>
              <a:rPr lang="en-GB" dirty="0" smtClean="0"/>
              <a:t>.</a:t>
            </a:r>
          </a:p>
          <a:p>
            <a:r>
              <a:rPr lang="en-GB" dirty="0" smtClean="0"/>
              <a:t>Thermosetting polymers include alkyds, amino and </a:t>
            </a:r>
            <a:r>
              <a:rPr lang="en-GB" dirty="0" err="1" smtClean="0"/>
              <a:t>phenolic</a:t>
            </a:r>
            <a:r>
              <a:rPr lang="en-GB" dirty="0" smtClean="0"/>
              <a:t> resins, epoxies, polyurethanes, and unsaturated polyesters. </a:t>
            </a:r>
          </a:p>
          <a:p>
            <a:r>
              <a:rPr lang="en-GB" dirty="0" smtClean="0"/>
              <a:t>Phenol-formaldehyde, melamine-formaldehyde &amp; urea-formaldehyde.</a:t>
            </a:r>
            <a:endParaRPr lang="en-GB"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Thermosetting Polymer </a:t>
            </a:r>
            <a:r>
              <a:rPr lang="en-GB" dirty="0" smtClean="0"/>
              <a:t>Examples</a:t>
            </a:r>
            <a:endParaRPr lang="en-GB" dirty="0"/>
          </a:p>
        </p:txBody>
      </p:sp>
      <p:pic>
        <p:nvPicPr>
          <p:cNvPr id="4" name="Content Placeholder 3" descr="uf.gif"/>
          <p:cNvPicPr>
            <a:picLocks noGrp="1" noChangeAspect="1"/>
          </p:cNvPicPr>
          <p:nvPr>
            <p:ph idx="1"/>
          </p:nvPr>
        </p:nvPicPr>
        <p:blipFill>
          <a:blip r:embed="rId2" cstate="print"/>
          <a:stretch>
            <a:fillRect/>
          </a:stretch>
        </p:blipFill>
        <p:spPr>
          <a:xfrm>
            <a:off x="1196182" y="2160588"/>
            <a:ext cx="5175249" cy="3881437"/>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GB" dirty="0"/>
          </a:p>
        </p:txBody>
      </p:sp>
      <p:sp>
        <p:nvSpPr>
          <p:cNvPr id="3" name="Content Placeholder 2"/>
          <p:cNvSpPr>
            <a:spLocks noGrp="1"/>
          </p:cNvSpPr>
          <p:nvPr>
            <p:ph idx="1"/>
          </p:nvPr>
        </p:nvSpPr>
        <p:spPr/>
        <p:txBody>
          <a:bodyPr/>
          <a:lstStyle/>
          <a:p>
            <a:r>
              <a:rPr lang="en-GB" dirty="0" smtClean="0"/>
              <a:t>Within each of these classifications, materials are often further organized into groups based on their chemical composition or certain physical or mechanical properties.</a:t>
            </a:r>
          </a:p>
          <a:p>
            <a:r>
              <a:rPr lang="en-GB" dirty="0" smtClean="0"/>
              <a:t>Composite materials are often grouped by the types of materials combined or the way the materials are arranged together.</a:t>
            </a:r>
            <a:endParaRPr lang="en-GB"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599" y="609600"/>
            <a:ext cx="6347714" cy="1091208"/>
          </a:xfrm>
        </p:spPr>
        <p:txBody>
          <a:bodyPr/>
          <a:lstStyle/>
          <a:p>
            <a:r>
              <a:rPr lang="en-GB" dirty="0" smtClean="0"/>
              <a:t>Polymers (</a:t>
            </a:r>
            <a:r>
              <a:rPr lang="en-GB" dirty="0" smtClean="0"/>
              <a:t>contd</a:t>
            </a:r>
            <a:r>
              <a:rPr lang="en-GB" dirty="0" smtClean="0"/>
              <a:t>.)</a:t>
            </a:r>
            <a:endParaRPr lang="en-GB" dirty="0"/>
          </a:p>
        </p:txBody>
      </p:sp>
      <p:sp>
        <p:nvSpPr>
          <p:cNvPr id="2" name="Content Placeholder 1"/>
          <p:cNvSpPr>
            <a:spLocks noGrp="1"/>
          </p:cNvSpPr>
          <p:nvPr>
            <p:ph idx="1"/>
          </p:nvPr>
        </p:nvSpPr>
        <p:spPr>
          <a:xfrm>
            <a:off x="609599" y="1700808"/>
            <a:ext cx="6347714" cy="3880773"/>
          </a:xfrm>
        </p:spPr>
        <p:txBody>
          <a:bodyPr>
            <a:noAutofit/>
          </a:bodyPr>
          <a:lstStyle/>
          <a:p>
            <a:r>
              <a:rPr lang="en-GB" dirty="0"/>
              <a:t>Rubber is a </a:t>
            </a:r>
            <a:r>
              <a:rPr lang="en-GB" dirty="0" smtClean="0"/>
              <a:t>naturally occurring </a:t>
            </a:r>
            <a:r>
              <a:rPr lang="en-GB" dirty="0"/>
              <a:t>polymer.</a:t>
            </a:r>
          </a:p>
          <a:p>
            <a:r>
              <a:rPr lang="en-GB" dirty="0"/>
              <a:t>However, most polymers are created by engineering the combination of hydrogen and carbon atoms and the arrangement of the chains they form.</a:t>
            </a:r>
          </a:p>
          <a:p>
            <a:r>
              <a:rPr lang="en-GB" dirty="0"/>
              <a:t>The polymer molecule is a long chain of covalent-bonded atoms and secondary bonds then hold groups of polymer chains together to form the polymeric material.</a:t>
            </a:r>
          </a:p>
          <a:p>
            <a:r>
              <a:rPr lang="en-GB" dirty="0"/>
              <a:t>Polymers are primarily produced from petroleum or natural gas raw products but the use of organic substances is growing.</a:t>
            </a:r>
          </a:p>
          <a:p>
            <a:r>
              <a:rPr lang="en-GB" dirty="0"/>
              <a:t>The super-material known as Kevlar is a man-made polymer. Kevlar is used in bullet-proof vests, strong/lightweight frames, and underwater cables that are 20 times stronger than steel.</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Composites</a:t>
            </a:r>
            <a:endParaRPr lang="en-GB" dirty="0"/>
          </a:p>
        </p:txBody>
      </p:sp>
      <p:pic>
        <p:nvPicPr>
          <p:cNvPr id="4" name="Content Placeholder 3" descr="Composites.jpg"/>
          <p:cNvPicPr>
            <a:picLocks noGrp="1" noChangeAspect="1"/>
          </p:cNvPicPr>
          <p:nvPr>
            <p:ph idx="1"/>
          </p:nvPr>
        </p:nvPicPr>
        <p:blipFill>
          <a:blip r:embed="rId2" cstate="print"/>
          <a:stretch>
            <a:fillRect/>
          </a:stretch>
        </p:blipFill>
        <p:spPr>
          <a:xfrm>
            <a:off x="1933893" y="1628800"/>
            <a:ext cx="3862243" cy="3901256"/>
          </a:xfrm>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Composites</a:t>
            </a:r>
            <a:endParaRPr lang="en-GB" dirty="0"/>
          </a:p>
        </p:txBody>
      </p:sp>
      <p:sp>
        <p:nvSpPr>
          <p:cNvPr id="2" name="Content Placeholder 1"/>
          <p:cNvSpPr>
            <a:spLocks noGrp="1"/>
          </p:cNvSpPr>
          <p:nvPr>
            <p:ph idx="1"/>
          </p:nvPr>
        </p:nvSpPr>
        <p:spPr/>
        <p:txBody>
          <a:bodyPr>
            <a:normAutofit/>
          </a:bodyPr>
          <a:lstStyle/>
          <a:p>
            <a:r>
              <a:rPr lang="en-GB" dirty="0" smtClean="0"/>
              <a:t>A composite is commonly defined as a combination of two or more distinct materials, each of which retains its own distinctive properties, to create a new material with properties that cannot be achieved by any of the components acting alone. </a:t>
            </a:r>
          </a:p>
          <a:p>
            <a:r>
              <a:rPr lang="en-GB" dirty="0" smtClean="0"/>
              <a:t>Using this definition, it can be determined that a wide range of engineering materials fall into this category.</a:t>
            </a:r>
          </a:p>
          <a:p>
            <a:r>
              <a:rPr lang="en-GB" dirty="0" smtClean="0"/>
              <a:t>For example, concrete is a composite because it is a mixture of cement and aggregate.</a:t>
            </a:r>
          </a:p>
          <a:p>
            <a:r>
              <a:rPr lang="en-GB" dirty="0" err="1" smtClean="0"/>
              <a:t>Fiberglass</a:t>
            </a:r>
            <a:r>
              <a:rPr lang="en-GB" dirty="0" smtClean="0"/>
              <a:t> sheet is a composite since it is made of glass </a:t>
            </a:r>
            <a:r>
              <a:rPr lang="en-GB" dirty="0" err="1" smtClean="0"/>
              <a:t>fibers</a:t>
            </a:r>
            <a:r>
              <a:rPr lang="en-GB" dirty="0" smtClean="0"/>
              <a:t> imbedded in a polymer.</a:t>
            </a:r>
          </a:p>
          <a:p>
            <a:endParaRPr lang="en-GB"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Composites</a:t>
            </a:r>
            <a:endParaRPr lang="en-GB" dirty="0"/>
          </a:p>
        </p:txBody>
      </p:sp>
      <p:sp>
        <p:nvSpPr>
          <p:cNvPr id="2" name="Content Placeholder 1"/>
          <p:cNvSpPr>
            <a:spLocks noGrp="1"/>
          </p:cNvSpPr>
          <p:nvPr>
            <p:ph idx="1"/>
          </p:nvPr>
        </p:nvSpPr>
        <p:spPr/>
        <p:txBody>
          <a:bodyPr/>
          <a:lstStyle/>
          <a:p>
            <a:r>
              <a:rPr lang="en-GB" dirty="0" smtClean="0"/>
              <a:t>Composite materials are said to have two phases.</a:t>
            </a:r>
          </a:p>
          <a:p>
            <a:r>
              <a:rPr lang="en-GB" dirty="0" smtClean="0"/>
              <a:t>The reinforcing phase is the fibres, sheets, or particles that are embedded in the matrix phase. </a:t>
            </a:r>
          </a:p>
          <a:p>
            <a:r>
              <a:rPr lang="en-GB" dirty="0" smtClean="0"/>
              <a:t>The reinforcing material and the matrix material can be metal, ceramic, or polymer.</a:t>
            </a:r>
          </a:p>
          <a:p>
            <a:r>
              <a:rPr lang="en-GB" dirty="0" smtClean="0"/>
              <a:t>Typically, reinforcing materials are strong with low densities while the matrix is usually a ductile, or tough, material. </a:t>
            </a:r>
            <a:endParaRPr lang="en-GB"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599" y="609600"/>
            <a:ext cx="6347713" cy="947192"/>
          </a:xfrm>
        </p:spPr>
        <p:txBody>
          <a:bodyPr/>
          <a:lstStyle/>
          <a:p>
            <a:r>
              <a:rPr lang="en-GB" dirty="0" smtClean="0"/>
              <a:t>Composite </a:t>
            </a:r>
            <a:r>
              <a:rPr lang="en-GB" dirty="0" smtClean="0"/>
              <a:t>Classifications</a:t>
            </a:r>
            <a:endParaRPr lang="en-GB" dirty="0"/>
          </a:p>
        </p:txBody>
      </p:sp>
      <p:sp>
        <p:nvSpPr>
          <p:cNvPr id="2" name="Content Placeholder 1"/>
          <p:cNvSpPr>
            <a:spLocks noGrp="1"/>
          </p:cNvSpPr>
          <p:nvPr>
            <p:ph idx="1"/>
          </p:nvPr>
        </p:nvSpPr>
        <p:spPr/>
        <p:txBody>
          <a:bodyPr/>
          <a:lstStyle/>
          <a:p>
            <a:r>
              <a:rPr lang="fr-FR" dirty="0" err="1" smtClean="0"/>
              <a:t>Reinforced</a:t>
            </a:r>
            <a:r>
              <a:rPr lang="fr-FR" dirty="0" smtClean="0"/>
              <a:t> plastics </a:t>
            </a:r>
          </a:p>
          <a:p>
            <a:endParaRPr lang="fr-FR" dirty="0" smtClean="0"/>
          </a:p>
          <a:p>
            <a:r>
              <a:rPr lang="fr-FR" dirty="0" err="1" smtClean="0"/>
              <a:t>Metal</a:t>
            </a:r>
            <a:r>
              <a:rPr lang="fr-FR" dirty="0" smtClean="0"/>
              <a:t>-</a:t>
            </a:r>
            <a:r>
              <a:rPr lang="fr-FR" dirty="0" err="1" smtClean="0"/>
              <a:t>matrix</a:t>
            </a:r>
            <a:r>
              <a:rPr lang="fr-FR" dirty="0" smtClean="0"/>
              <a:t> composites </a:t>
            </a:r>
          </a:p>
          <a:p>
            <a:endParaRPr lang="fr-FR" dirty="0" smtClean="0"/>
          </a:p>
          <a:p>
            <a:r>
              <a:rPr lang="fr-FR" dirty="0" err="1" smtClean="0"/>
              <a:t>Ceramic</a:t>
            </a:r>
            <a:r>
              <a:rPr lang="fr-FR" dirty="0" smtClean="0"/>
              <a:t>-</a:t>
            </a:r>
            <a:r>
              <a:rPr lang="fr-FR" dirty="0" err="1" smtClean="0"/>
              <a:t>matrix</a:t>
            </a:r>
            <a:r>
              <a:rPr lang="fr-FR" dirty="0" smtClean="0"/>
              <a:t> composites </a:t>
            </a:r>
          </a:p>
          <a:p>
            <a:endParaRPr lang="fr-FR" dirty="0" smtClean="0"/>
          </a:p>
          <a:p>
            <a:r>
              <a:rPr lang="fr-FR" dirty="0" smtClean="0"/>
              <a:t>Sandwich structures </a:t>
            </a:r>
          </a:p>
          <a:p>
            <a:endParaRPr lang="fr-FR" dirty="0" smtClean="0"/>
          </a:p>
          <a:p>
            <a:r>
              <a:rPr lang="fr-FR" dirty="0" err="1" smtClean="0"/>
              <a:t>Concrete</a:t>
            </a:r>
            <a:endParaRPr lang="fr-FR" dirty="0" smtClean="0"/>
          </a:p>
          <a:p>
            <a:endParaRPr lang="en-GB"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Composite </a:t>
            </a:r>
            <a:r>
              <a:rPr lang="en-GB" dirty="0" smtClean="0"/>
              <a:t>Forms</a:t>
            </a:r>
            <a:endParaRPr lang="en-GB" dirty="0"/>
          </a:p>
        </p:txBody>
      </p:sp>
      <p:sp>
        <p:nvSpPr>
          <p:cNvPr id="2" name="Content Placeholder 1"/>
          <p:cNvSpPr>
            <a:spLocks noGrp="1"/>
          </p:cNvSpPr>
          <p:nvPr>
            <p:ph idx="1"/>
          </p:nvPr>
        </p:nvSpPr>
        <p:spPr/>
        <p:txBody>
          <a:bodyPr/>
          <a:lstStyle/>
          <a:p>
            <a:r>
              <a:rPr lang="en-GB" dirty="0" smtClean="0"/>
              <a:t>Composite materials can take many forms but they can be separated into three categories based on the strengthening mechanism.</a:t>
            </a:r>
          </a:p>
          <a:p>
            <a:r>
              <a:rPr lang="en-GB" dirty="0" smtClean="0"/>
              <a:t>These categories are dispersion strengthened, particle reinforced and fibre reinforced.</a:t>
            </a:r>
          </a:p>
          <a:p>
            <a:r>
              <a:rPr lang="en-GB" dirty="0" smtClean="0"/>
              <a:t>Dispersion strengthened composites have a fine distribution of secondary particles in the matrix of the material.</a:t>
            </a:r>
          </a:p>
          <a:p>
            <a:r>
              <a:rPr lang="en-GB" dirty="0" smtClean="0"/>
              <a:t>These particles impede the mechanisms that allow a material to deform.</a:t>
            </a:r>
          </a:p>
          <a:p>
            <a:endParaRPr lang="en-GB"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Composite Forms (</a:t>
            </a:r>
            <a:r>
              <a:rPr lang="en-GB" dirty="0" smtClean="0"/>
              <a:t>cont</a:t>
            </a:r>
            <a:r>
              <a:rPr lang="en-GB" dirty="0" smtClean="0"/>
              <a:t>d.</a:t>
            </a:r>
            <a:r>
              <a:rPr lang="en-GB" dirty="0" smtClean="0"/>
              <a:t>)</a:t>
            </a:r>
            <a:endParaRPr lang="en-GB" dirty="0"/>
          </a:p>
        </p:txBody>
      </p:sp>
      <p:sp>
        <p:nvSpPr>
          <p:cNvPr id="2" name="Content Placeholder 1"/>
          <p:cNvSpPr>
            <a:spLocks noGrp="1"/>
          </p:cNvSpPr>
          <p:nvPr>
            <p:ph idx="1"/>
          </p:nvPr>
        </p:nvSpPr>
        <p:spPr/>
        <p:txBody>
          <a:bodyPr>
            <a:normAutofit lnSpcReduction="10000"/>
          </a:bodyPr>
          <a:lstStyle/>
          <a:p>
            <a:r>
              <a:rPr lang="en-GB" dirty="0" smtClean="0"/>
              <a:t>These mechanisms include dislocation movement and slip.</a:t>
            </a:r>
          </a:p>
          <a:p>
            <a:r>
              <a:rPr lang="en-GB" dirty="0" smtClean="0"/>
              <a:t>Many metal-matrix composites would fall into the dispersion strengthened composite category.</a:t>
            </a:r>
          </a:p>
          <a:p>
            <a:r>
              <a:rPr lang="en-GB" dirty="0" smtClean="0"/>
              <a:t>Particle reinforced composites have a large volume fraction of particle dispersed in the matrix and the load is shared by the particles and the matrix.</a:t>
            </a:r>
          </a:p>
          <a:p>
            <a:r>
              <a:rPr lang="en-GB" dirty="0" smtClean="0"/>
              <a:t>Most commercial ceramics and many filled polymers are particle-reinforced composites.</a:t>
            </a:r>
          </a:p>
          <a:p>
            <a:r>
              <a:rPr lang="en-GB" dirty="0" smtClean="0"/>
              <a:t>In fibre-reinforced composites, the fibre is the primary load-bearing component. Fibreglass and carbon fibre composites are examples of fibre-reinforced composites. </a:t>
            </a:r>
          </a:p>
          <a:p>
            <a:endParaRPr lang="en-GB"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Composite </a:t>
            </a:r>
            <a:r>
              <a:rPr lang="en-GB" dirty="0" smtClean="0"/>
              <a:t>Summary</a:t>
            </a:r>
            <a:endParaRPr lang="en-GB" dirty="0"/>
          </a:p>
        </p:txBody>
      </p:sp>
      <p:sp>
        <p:nvSpPr>
          <p:cNvPr id="2" name="Content Placeholder 1"/>
          <p:cNvSpPr>
            <a:spLocks noGrp="1"/>
          </p:cNvSpPr>
          <p:nvPr>
            <p:ph idx="1"/>
          </p:nvPr>
        </p:nvSpPr>
        <p:spPr/>
        <p:txBody>
          <a:bodyPr>
            <a:normAutofit/>
          </a:bodyPr>
          <a:lstStyle/>
          <a:p>
            <a:r>
              <a:rPr lang="en-GB" dirty="0" smtClean="0"/>
              <a:t>If the composite is designed and fabricated correctly, it combines the strength of the reinforcement with the toughness of the matrix to achieve a combination of desirable properties not available in any single conventional material.</a:t>
            </a:r>
          </a:p>
          <a:p>
            <a:r>
              <a:rPr lang="en-GB" dirty="0" smtClean="0"/>
              <a:t>Some composites also offer the advantage of being </a:t>
            </a:r>
            <a:r>
              <a:rPr lang="en-GB" dirty="0" smtClean="0"/>
              <a:t>“tailorable” </a:t>
            </a:r>
            <a:r>
              <a:rPr lang="en-GB" dirty="0" smtClean="0"/>
              <a:t>so that properties, such as strength and stiffness, can easily be changed by changing amount or orientation of the reinforcement material.</a:t>
            </a:r>
          </a:p>
          <a:p>
            <a:r>
              <a:rPr lang="en-GB" dirty="0" smtClean="0"/>
              <a:t>The downside is that such composites are often more expensive than conventional materials</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Metals</a:t>
            </a:r>
            <a:endParaRPr lang="en-GB" dirty="0"/>
          </a:p>
        </p:txBody>
      </p:sp>
      <p:sp>
        <p:nvSpPr>
          <p:cNvPr id="3" name="Content Placeholder 2"/>
          <p:cNvSpPr>
            <a:spLocks noGrp="1"/>
          </p:cNvSpPr>
          <p:nvPr>
            <p:ph idx="1"/>
          </p:nvPr>
        </p:nvSpPr>
        <p:spPr/>
        <p:txBody>
          <a:bodyPr/>
          <a:lstStyle/>
          <a:p>
            <a:r>
              <a:rPr lang="en-GB" dirty="0" smtClean="0"/>
              <a:t>Ferrous metals and alloys (irons, carbon steels, alloy steels, stainless steels, tool and die steels) </a:t>
            </a:r>
          </a:p>
          <a:p>
            <a:r>
              <a:rPr lang="en-GB" dirty="0" smtClean="0"/>
              <a:t>Nonferrous metals and alloys (aluminium, copper, magnesium, nickel, titanium, precious metals, refractory metals, super alloys).</a:t>
            </a:r>
          </a:p>
          <a:p>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Polymeric</a:t>
            </a:r>
            <a:endParaRPr lang="en-GB" dirty="0"/>
          </a:p>
        </p:txBody>
      </p:sp>
      <p:sp>
        <p:nvSpPr>
          <p:cNvPr id="3" name="Content Placeholder 2"/>
          <p:cNvSpPr>
            <a:spLocks noGrp="1"/>
          </p:cNvSpPr>
          <p:nvPr>
            <p:ph idx="1"/>
          </p:nvPr>
        </p:nvSpPr>
        <p:spPr/>
        <p:txBody>
          <a:bodyPr/>
          <a:lstStyle/>
          <a:p>
            <a:r>
              <a:rPr lang="en-GB" dirty="0" smtClean="0"/>
              <a:t>Thermoplastics plastics</a:t>
            </a:r>
          </a:p>
          <a:p>
            <a:endParaRPr lang="en-GB" dirty="0" smtClean="0"/>
          </a:p>
          <a:p>
            <a:r>
              <a:rPr lang="en-GB" dirty="0" smtClean="0"/>
              <a:t>Thermoset </a:t>
            </a:r>
            <a:r>
              <a:rPr lang="en-GB" dirty="0" smtClean="0"/>
              <a:t>plastics</a:t>
            </a:r>
          </a:p>
          <a:p>
            <a:endParaRPr lang="en-GB" dirty="0" smtClean="0"/>
          </a:p>
          <a:p>
            <a:r>
              <a:rPr lang="en-GB" dirty="0" smtClean="0"/>
              <a:t>Elastomers</a:t>
            </a:r>
          </a:p>
          <a:p>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Ceramic</a:t>
            </a:r>
            <a:endParaRPr lang="en-GB" dirty="0"/>
          </a:p>
        </p:txBody>
      </p:sp>
      <p:sp>
        <p:nvSpPr>
          <p:cNvPr id="3" name="Content Placeholder 2"/>
          <p:cNvSpPr>
            <a:spLocks noGrp="1"/>
          </p:cNvSpPr>
          <p:nvPr>
            <p:ph idx="1"/>
          </p:nvPr>
        </p:nvSpPr>
        <p:spPr/>
        <p:txBody>
          <a:bodyPr/>
          <a:lstStyle/>
          <a:p>
            <a:r>
              <a:rPr lang="en-GB" dirty="0" smtClean="0"/>
              <a:t>Glasses</a:t>
            </a:r>
          </a:p>
          <a:p>
            <a:endParaRPr lang="en-GB" dirty="0" smtClean="0"/>
          </a:p>
          <a:p>
            <a:r>
              <a:rPr lang="en-GB" dirty="0" smtClean="0"/>
              <a:t>Glass ceramics </a:t>
            </a:r>
          </a:p>
          <a:p>
            <a:endParaRPr lang="en-GB" dirty="0" smtClean="0"/>
          </a:p>
          <a:p>
            <a:r>
              <a:rPr lang="en-GB" dirty="0" smtClean="0"/>
              <a:t>Graphite</a:t>
            </a:r>
          </a:p>
          <a:p>
            <a:r>
              <a:rPr lang="en-GB" dirty="0" smtClean="0"/>
              <a:t> </a:t>
            </a:r>
          </a:p>
          <a:p>
            <a:r>
              <a:rPr lang="en-GB" dirty="0" smtClean="0"/>
              <a:t>Diamond</a:t>
            </a:r>
          </a:p>
          <a:p>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Composites</a:t>
            </a:r>
            <a:endParaRPr lang="en-GB" dirty="0"/>
          </a:p>
        </p:txBody>
      </p:sp>
      <p:sp>
        <p:nvSpPr>
          <p:cNvPr id="3" name="Content Placeholder 2"/>
          <p:cNvSpPr>
            <a:spLocks noGrp="1"/>
          </p:cNvSpPr>
          <p:nvPr>
            <p:ph idx="1"/>
          </p:nvPr>
        </p:nvSpPr>
        <p:spPr/>
        <p:txBody>
          <a:bodyPr>
            <a:normAutofit/>
          </a:bodyPr>
          <a:lstStyle/>
          <a:p>
            <a:r>
              <a:rPr lang="fr-FR" dirty="0" err="1" smtClean="0"/>
              <a:t>Re-inforced</a:t>
            </a:r>
            <a:r>
              <a:rPr lang="fr-FR" dirty="0" smtClean="0"/>
              <a:t> </a:t>
            </a:r>
            <a:r>
              <a:rPr lang="fr-FR" dirty="0" smtClean="0"/>
              <a:t>plastics</a:t>
            </a:r>
          </a:p>
          <a:p>
            <a:endParaRPr lang="fr-FR" dirty="0" smtClean="0"/>
          </a:p>
          <a:p>
            <a:r>
              <a:rPr lang="fr-FR" dirty="0" err="1" smtClean="0"/>
              <a:t>Metal</a:t>
            </a:r>
            <a:r>
              <a:rPr lang="fr-FR" dirty="0" smtClean="0"/>
              <a:t>-matrix </a:t>
            </a:r>
            <a:r>
              <a:rPr lang="fr-FR" dirty="0" smtClean="0"/>
              <a:t>composites </a:t>
            </a:r>
          </a:p>
          <a:p>
            <a:endParaRPr lang="fr-FR" dirty="0" smtClean="0"/>
          </a:p>
          <a:p>
            <a:r>
              <a:rPr lang="fr-FR" dirty="0" err="1" smtClean="0"/>
              <a:t>Ceramic</a:t>
            </a:r>
            <a:r>
              <a:rPr lang="fr-FR" dirty="0" smtClean="0"/>
              <a:t>-matrix </a:t>
            </a:r>
            <a:r>
              <a:rPr lang="fr-FR" dirty="0" smtClean="0"/>
              <a:t>composites </a:t>
            </a:r>
          </a:p>
          <a:p>
            <a:endParaRPr lang="fr-FR" dirty="0" smtClean="0"/>
          </a:p>
          <a:p>
            <a:r>
              <a:rPr lang="fr-FR" dirty="0" smtClean="0"/>
              <a:t>Sandwich structures </a:t>
            </a:r>
          </a:p>
          <a:p>
            <a:endParaRPr lang="fr-FR" dirty="0" smtClean="0"/>
          </a:p>
          <a:p>
            <a:r>
              <a:rPr lang="fr-FR" dirty="0" err="1" smtClean="0"/>
              <a:t>Concrete</a:t>
            </a:r>
            <a:r>
              <a:rPr lang="fr-FR" dirty="0" smtClean="0"/>
              <a:t> </a:t>
            </a:r>
          </a:p>
          <a:p>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Metals</a:t>
            </a:r>
            <a:endParaRPr lang="en-GB" dirty="0"/>
          </a:p>
        </p:txBody>
      </p:sp>
      <p:pic>
        <p:nvPicPr>
          <p:cNvPr id="4" name="Content Placeholder 3" descr="MixedMetals(mayFranInt_).jpg"/>
          <p:cNvPicPr>
            <a:picLocks noGrp="1" noChangeAspect="1"/>
          </p:cNvPicPr>
          <p:nvPr>
            <p:ph idx="1"/>
          </p:nvPr>
        </p:nvPicPr>
        <p:blipFill>
          <a:blip r:embed="rId2" cstate="print"/>
          <a:stretch>
            <a:fillRect/>
          </a:stretch>
        </p:blipFill>
        <p:spPr>
          <a:xfrm>
            <a:off x="1402556" y="2563019"/>
            <a:ext cx="4762500" cy="3076575"/>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Metals</a:t>
            </a:r>
            <a:endParaRPr lang="en-GB" dirty="0"/>
          </a:p>
        </p:txBody>
      </p:sp>
      <p:sp>
        <p:nvSpPr>
          <p:cNvPr id="2" name="Content Placeholder 1"/>
          <p:cNvSpPr>
            <a:spLocks noGrp="1"/>
          </p:cNvSpPr>
          <p:nvPr>
            <p:ph idx="1"/>
          </p:nvPr>
        </p:nvSpPr>
        <p:spPr/>
        <p:txBody>
          <a:bodyPr/>
          <a:lstStyle/>
          <a:p>
            <a:r>
              <a:rPr lang="en-GB" dirty="0" smtClean="0"/>
              <a:t>Metals account for about two thirds of all the elements and about 24% of the mass of the planet. </a:t>
            </a:r>
          </a:p>
          <a:p>
            <a:r>
              <a:rPr lang="en-GB" dirty="0" smtClean="0"/>
              <a:t>Metals have useful properties including strength, ductility, high melting points, thermal and electrical conductivity, and toughness.</a:t>
            </a:r>
          </a:p>
          <a:p>
            <a:r>
              <a:rPr lang="en-GB" dirty="0" smtClean="0"/>
              <a:t>From the periodic table, it can be seen that a large number of the elements are classified as being a metal.</a:t>
            </a:r>
          </a:p>
          <a:p>
            <a:r>
              <a:rPr lang="en-GB" dirty="0" smtClean="0"/>
              <a:t>A few of the common metals and their typical uses are listed as follows.</a:t>
            </a:r>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184</TotalTime>
  <Words>1809</Words>
  <Application>Microsoft Office PowerPoint</Application>
  <PresentationFormat>On-screen Show (4:3)</PresentationFormat>
  <Paragraphs>153</Paragraphs>
  <Slides>37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37</vt:i4>
      </vt:variant>
    </vt:vector>
  </HeadingPairs>
  <TitlesOfParts>
    <vt:vector size="41" baseType="lpstr">
      <vt:lpstr>Arial</vt:lpstr>
      <vt:lpstr>Trebuchet MS</vt:lpstr>
      <vt:lpstr>Wingdings 3</vt:lpstr>
      <vt:lpstr>Facet</vt:lpstr>
      <vt:lpstr>Engineering Material Classification</vt:lpstr>
      <vt:lpstr>Introduction</vt:lpstr>
      <vt:lpstr>Introduction</vt:lpstr>
      <vt:lpstr>Metals</vt:lpstr>
      <vt:lpstr>Polymeric</vt:lpstr>
      <vt:lpstr>Ceramic</vt:lpstr>
      <vt:lpstr>Composites</vt:lpstr>
      <vt:lpstr>Metals</vt:lpstr>
      <vt:lpstr>Metals</vt:lpstr>
      <vt:lpstr>Common Metallic Materials</vt:lpstr>
      <vt:lpstr>Common Metallic Materials (contd.)</vt:lpstr>
      <vt:lpstr>Metals</vt:lpstr>
      <vt:lpstr>Ceramics</vt:lpstr>
      <vt:lpstr>Ceramics</vt:lpstr>
      <vt:lpstr>Ceramic Properties</vt:lpstr>
      <vt:lpstr>Ceramic Properties</vt:lpstr>
      <vt:lpstr>Ceramic Applications</vt:lpstr>
      <vt:lpstr>Ceramic Applications</vt:lpstr>
      <vt:lpstr>Advanced Ceramic Applications</vt:lpstr>
      <vt:lpstr>Atomic Structure of Ceramics</vt:lpstr>
      <vt:lpstr>Polymers</vt:lpstr>
      <vt:lpstr>Polymers</vt:lpstr>
      <vt:lpstr>Polymers</vt:lpstr>
      <vt:lpstr>Polymer Properties</vt:lpstr>
      <vt:lpstr>Polymer Types</vt:lpstr>
      <vt:lpstr>Thermoplastic Examples</vt:lpstr>
      <vt:lpstr>Thermoplastic Examples</vt:lpstr>
      <vt:lpstr>Thermosetting Polymers</vt:lpstr>
      <vt:lpstr>Thermosetting Polymer Examples</vt:lpstr>
      <vt:lpstr>Polymers (contd.)</vt:lpstr>
      <vt:lpstr>Composites</vt:lpstr>
      <vt:lpstr>Composites</vt:lpstr>
      <vt:lpstr>Composites</vt:lpstr>
      <vt:lpstr>Composite Classifications</vt:lpstr>
      <vt:lpstr>Composite Forms</vt:lpstr>
      <vt:lpstr>Composite Forms (contd.)</vt:lpstr>
      <vt:lpstr>Composite Summary</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Engineering Material Classification.</dc:title>
  <dc:creator>Stevie R</dc:creator>
  <cp:lastModifiedBy>Jim Gillain</cp:lastModifiedBy>
  <cp:revision>19</cp:revision>
  <dcterms:created xsi:type="dcterms:W3CDTF">2009-08-10T20:37:43Z</dcterms:created>
  <dcterms:modified xsi:type="dcterms:W3CDTF">2018-03-02T10:00:39Z</dcterms:modified>
</cp:coreProperties>
</file>