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2" r:id="rId8"/>
    <p:sldId id="262" r:id="rId9"/>
    <p:sldId id="263" r:id="rId10"/>
    <p:sldId id="271" r:id="rId11"/>
    <p:sldId id="264" r:id="rId12"/>
    <p:sldId id="265" r:id="rId13"/>
    <p:sldId id="266" r:id="rId14"/>
    <p:sldId id="267" r:id="rId15"/>
    <p:sldId id="268" r:id="rId16"/>
    <p:sldId id="269" r:id="rId17"/>
    <p:sldId id="270"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C484423C-A1AA-44B7-99BB-B4C7AE95EF3C}" type="datetimeFigureOut">
              <a:rPr lang="en-US"/>
              <a:pPr>
                <a:defRPr/>
              </a:pPr>
              <a:t>10/14/2014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4CA0D1F-622C-4D11-980F-F650CEDE6AE4}"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79E68850-AFE9-45C7-A1C4-9B593E75DBBE}" type="datetimeFigureOut">
              <a:rPr lang="en-US"/>
              <a:pPr>
                <a:defRPr/>
              </a:pPr>
              <a:t>10/14/2014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7018849-EE5E-4646-B05A-21724ADA0CF2}"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7ED7A2D-99F3-4B58-BFAC-D667D56FADE2}" type="datetimeFigureOut">
              <a:rPr lang="en-US"/>
              <a:pPr>
                <a:defRPr/>
              </a:pPr>
              <a:t>10/14/2014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0E39231-3C79-45AF-BC1E-323442C8599C}"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2B46ACAB-071D-4FC9-A144-0662E37D4CB4}" type="datetimeFigureOut">
              <a:rPr lang="en-US"/>
              <a:pPr>
                <a:defRPr/>
              </a:pPr>
              <a:t>10/14/2014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4A628AF-E55C-49AC-96D4-10DD5042A598}"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E49A142-9CC6-4E87-80F7-C4257EBE7BFD}" type="datetimeFigureOut">
              <a:rPr lang="en-US"/>
              <a:pPr>
                <a:defRPr/>
              </a:pPr>
              <a:t>10/14/2014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0BE11D5-900F-4582-AA1A-F0BA626408C3}"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62E009C7-412E-4EE2-AE91-49C6618E5B97}" type="datetimeFigureOut">
              <a:rPr lang="en-US"/>
              <a:pPr>
                <a:defRPr/>
              </a:pPr>
              <a:t>10/14/2014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6462C34-0C70-416D-A048-3C64144D645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04108F05-DE73-4812-8805-A3013A8EF1F5}" type="datetimeFigureOut">
              <a:rPr lang="en-US"/>
              <a:pPr>
                <a:defRPr/>
              </a:pPr>
              <a:t>10/14/2014</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8418CB62-1A55-4967-B3B6-02A78ADC09C4}"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DB9821A7-8C92-4BBA-A9B0-652C36C90E14}" type="datetimeFigureOut">
              <a:rPr lang="en-US"/>
              <a:pPr>
                <a:defRPr/>
              </a:pPr>
              <a:t>10/14/2014</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A4FFAF4D-933C-40A9-AC13-8C16C9380EA6}"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8076207-F671-46D7-8341-7A98C2232CF7}" type="datetimeFigureOut">
              <a:rPr lang="en-US"/>
              <a:pPr>
                <a:defRPr/>
              </a:pPr>
              <a:t>10/14/2014</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288770C0-0FA8-46F6-B605-2C607B23BDB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825BF33-9ED7-4ECB-B8DB-A6DC9ABDC454}" type="datetimeFigureOut">
              <a:rPr lang="en-US"/>
              <a:pPr>
                <a:defRPr/>
              </a:pPr>
              <a:t>10/14/2014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EA13F34A-F419-448D-9870-A03AA7702EB6}"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33B46C1-6831-4DA9-836F-0448570BC5C0}" type="datetimeFigureOut">
              <a:rPr lang="en-US"/>
              <a:pPr>
                <a:defRPr/>
              </a:pPr>
              <a:t>10/14/2014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181836F-C73A-40AC-8957-D44742F53927}"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B042B5D2-05AD-41DA-9A8F-03DB8A79819A}" type="datetimeFigureOut">
              <a:rPr lang="en-US"/>
              <a:pPr>
                <a:defRPr/>
              </a:pPr>
              <a:t>10/14/2014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D963629A-74BE-4594-ACF8-D41FDF54C656}" type="slidenum">
              <a:rPr lang="en-GB"/>
              <a:pPr>
                <a:defRPr/>
              </a:pPr>
              <a:t>‹#›</a:t>
            </a:fld>
            <a:endParaRPr lang="en-GB"/>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p:txBody>
          <a:bodyPr/>
          <a:lstStyle/>
          <a:p>
            <a:r>
              <a:rPr lang="en-GB" smtClean="0"/>
              <a:t>Atomic Structure</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en-GB" dirty="0" smtClean="0"/>
              <a:t>The Atom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Lesson</a:t>
            </a:r>
            <a:endParaRPr lang="en-GB" dirty="0"/>
          </a:p>
        </p:txBody>
      </p:sp>
      <p:sp>
        <p:nvSpPr>
          <p:cNvPr id="3" name="Content Placeholder 2"/>
          <p:cNvSpPr>
            <a:spLocks noGrp="1"/>
          </p:cNvSpPr>
          <p:nvPr>
            <p:ph idx="1"/>
          </p:nvPr>
        </p:nvSpPr>
        <p:spPr/>
        <p:txBody>
          <a:bodyPr/>
          <a:lstStyle/>
          <a:p>
            <a:r>
              <a:rPr lang="en-GB" sz="2800" dirty="0" smtClean="0">
                <a:solidFill>
                  <a:srgbClr val="FF0000"/>
                </a:solidFill>
              </a:rPr>
              <a:t>Create a PowerPoint that describe the structure </a:t>
            </a:r>
            <a:r>
              <a:rPr lang="en-GB" sz="2800" dirty="0">
                <a:solidFill>
                  <a:srgbClr val="FF0000"/>
                </a:solidFill>
              </a:rPr>
              <a:t>and atomic structure for the following:</a:t>
            </a:r>
          </a:p>
          <a:p>
            <a:pPr lvl="0"/>
            <a:r>
              <a:rPr lang="en-GB" dirty="0"/>
              <a:t>Sodium (Na)</a:t>
            </a:r>
          </a:p>
          <a:p>
            <a:pPr lvl="0"/>
            <a:r>
              <a:rPr lang="en-GB" dirty="0"/>
              <a:t>Polyethylene</a:t>
            </a:r>
          </a:p>
          <a:p>
            <a:pPr lvl="0"/>
            <a:r>
              <a:rPr lang="en-GB" dirty="0"/>
              <a:t>Diamond</a:t>
            </a:r>
          </a:p>
          <a:p>
            <a:pPr lvl="0"/>
            <a:r>
              <a:rPr lang="en-GB" dirty="0"/>
              <a:t>Glass- reinforced plastic (GRP) / Fibre Glass</a:t>
            </a:r>
          </a:p>
          <a:p>
            <a:pPr lvl="0"/>
            <a:r>
              <a:rPr lang="en-GB" dirty="0"/>
              <a:t>Piezoelectric material  </a:t>
            </a:r>
          </a:p>
          <a:p>
            <a:pPr lvl="0"/>
            <a:r>
              <a:rPr lang="en-GB" dirty="0"/>
              <a:t>Graphite   </a:t>
            </a:r>
          </a:p>
          <a:p>
            <a:endParaRPr lang="en-GB" dirty="0"/>
          </a:p>
        </p:txBody>
      </p:sp>
    </p:spTree>
    <p:extLst>
      <p:ext uri="{BB962C8B-B14F-4D97-AF65-F5344CB8AC3E}">
        <p14:creationId xmlns:p14="http://schemas.microsoft.com/office/powerpoint/2010/main" val="3671911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GB" smtClean="0"/>
              <a:t>Chemical Bonding.</a:t>
            </a:r>
          </a:p>
        </p:txBody>
      </p:sp>
      <p:sp>
        <p:nvSpPr>
          <p:cNvPr id="21506" name="Content Placeholder 2"/>
          <p:cNvSpPr>
            <a:spLocks noGrp="1"/>
          </p:cNvSpPr>
          <p:nvPr>
            <p:ph idx="1"/>
          </p:nvPr>
        </p:nvSpPr>
        <p:spPr/>
        <p:txBody>
          <a:bodyPr/>
          <a:lstStyle/>
          <a:p>
            <a:r>
              <a:rPr lang="en-GB" dirty="0" smtClean="0"/>
              <a:t>Where two or more elements have bonded together.</a:t>
            </a:r>
          </a:p>
          <a:p>
            <a:r>
              <a:rPr lang="en-GB" dirty="0" smtClean="0"/>
              <a:t>Water – Hydrogen &amp; Oxygen</a:t>
            </a:r>
          </a:p>
          <a:p>
            <a:r>
              <a:rPr lang="en-GB" dirty="0" smtClean="0"/>
              <a:t>Salt – Sodium &amp; Chloride</a:t>
            </a:r>
          </a:p>
          <a:p>
            <a:r>
              <a:rPr lang="en-GB" dirty="0" smtClean="0"/>
              <a:t>Water is where 2 atoms of Hydrogen have bonded with 1 atom of Oxygen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Chemical Bonds.</a:t>
            </a:r>
          </a:p>
        </p:txBody>
      </p:sp>
      <p:sp>
        <p:nvSpPr>
          <p:cNvPr id="22530" name="Content Placeholder 2"/>
          <p:cNvSpPr>
            <a:spLocks noGrp="1"/>
          </p:cNvSpPr>
          <p:nvPr>
            <p:ph idx="1"/>
          </p:nvPr>
        </p:nvSpPr>
        <p:spPr/>
        <p:txBody>
          <a:bodyPr/>
          <a:lstStyle/>
          <a:p>
            <a:r>
              <a:rPr lang="en-GB" dirty="0" smtClean="0"/>
              <a:t>Salt is where one atom of Sodium has bonded with one atom of Chloride</a:t>
            </a:r>
          </a:p>
          <a:p>
            <a:r>
              <a:rPr lang="en-GB" dirty="0" smtClean="0"/>
              <a:t>By bonding together this gives the molecules different chemical characteristics to the parent elements.</a:t>
            </a:r>
          </a:p>
          <a:p>
            <a:r>
              <a:rPr lang="en-GB" dirty="0" smtClean="0"/>
              <a:t>Sodium is a metal that will ignite violently into flames when coming into contact with water due to the Hydrogen gas produced.</a:t>
            </a:r>
          </a:p>
          <a:p>
            <a:r>
              <a:rPr lang="en-GB" dirty="0" smtClean="0"/>
              <a:t>Chlorine is a highly toxic gas, greenish in colour.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mtClean="0"/>
              <a:t>Why Do Chemicals Bond?</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None/>
              <a:defRPr/>
            </a:pPr>
            <a:endParaRPr lang="en-GB" dirty="0" smtClean="0"/>
          </a:p>
          <a:p>
            <a:pPr fontAlgn="auto">
              <a:spcAft>
                <a:spcPts val="0"/>
              </a:spcAft>
              <a:buFont typeface="Arial" pitchFamily="34" charset="0"/>
              <a:buChar char="•"/>
              <a:defRPr/>
            </a:pPr>
            <a:r>
              <a:rPr lang="en-GB" dirty="0" smtClean="0"/>
              <a:t>Chemical bonds form to lower the energy of the system.</a:t>
            </a:r>
          </a:p>
          <a:p>
            <a:pPr fontAlgn="auto">
              <a:spcAft>
                <a:spcPts val="0"/>
              </a:spcAft>
              <a:buFont typeface="Arial" pitchFamily="34" charset="0"/>
              <a:buChar char="•"/>
              <a:defRPr/>
            </a:pPr>
            <a:r>
              <a:rPr lang="en-GB" dirty="0" smtClean="0"/>
              <a:t>The components of the system become more stable through the formation of bonds.</a:t>
            </a:r>
          </a:p>
          <a:p>
            <a:pPr fontAlgn="auto">
              <a:spcAft>
                <a:spcPts val="0"/>
              </a:spcAft>
              <a:buFont typeface="Arial" pitchFamily="34" charset="0"/>
              <a:buChar char="•"/>
              <a:defRPr/>
            </a:pPr>
            <a:r>
              <a:rPr lang="en-GB" dirty="0" smtClean="0"/>
              <a:t>Everything wants to be more stable - its easier to lie down than stand up.</a:t>
            </a:r>
          </a:p>
          <a:p>
            <a:pPr fontAlgn="auto">
              <a:spcAft>
                <a:spcPts val="0"/>
              </a:spcAft>
              <a:buFont typeface="Arial" pitchFamily="34" charset="0"/>
              <a:buChar char="•"/>
              <a:defRPr/>
            </a:pPr>
            <a:r>
              <a:rPr lang="en-GB" dirty="0" smtClean="0"/>
              <a:t>Bonding is Nature's way of allowing the elements to lie down.</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Types of Bonding.</a:t>
            </a:r>
          </a:p>
        </p:txBody>
      </p:sp>
      <p:sp>
        <p:nvSpPr>
          <p:cNvPr id="24578" name="Content Placeholder 2"/>
          <p:cNvSpPr>
            <a:spLocks noGrp="1"/>
          </p:cNvSpPr>
          <p:nvPr>
            <p:ph idx="1"/>
          </p:nvPr>
        </p:nvSpPr>
        <p:spPr/>
        <p:txBody>
          <a:bodyPr/>
          <a:lstStyle/>
          <a:p>
            <a:r>
              <a:rPr lang="en-GB" smtClean="0"/>
              <a:t>Three main types we shall concentrate on are:</a:t>
            </a:r>
          </a:p>
          <a:p>
            <a:r>
              <a:rPr lang="en-GB" smtClean="0"/>
              <a:t>Ionic Bonding -which involves the transfer of electron(s).</a:t>
            </a:r>
          </a:p>
          <a:p>
            <a:r>
              <a:rPr lang="en-GB" smtClean="0"/>
              <a:t>Covalent Bonding -which involves sharing of electrons.</a:t>
            </a:r>
          </a:p>
          <a:p>
            <a:r>
              <a:rPr lang="en-GB" smtClean="0"/>
              <a:t>Metallic Bonding - which in some ways can be considered as a combination of both.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smtClean="0"/>
              <a:t>Ionic Bonding.</a:t>
            </a:r>
          </a:p>
        </p:txBody>
      </p:sp>
      <p:sp>
        <p:nvSpPr>
          <p:cNvPr id="25602" name="Content Placeholder 2"/>
          <p:cNvSpPr>
            <a:spLocks noGrp="1"/>
          </p:cNvSpPr>
          <p:nvPr>
            <p:ph idx="1"/>
          </p:nvPr>
        </p:nvSpPr>
        <p:spPr/>
        <p:txBody>
          <a:bodyPr/>
          <a:lstStyle/>
          <a:p>
            <a:r>
              <a:rPr lang="en-GB" smtClean="0"/>
              <a:t>Ionic compounds are generally solids at room temperature and have high melting and boiling points.</a:t>
            </a:r>
          </a:p>
          <a:p>
            <a:r>
              <a:rPr lang="en-GB" smtClean="0"/>
              <a:t>They are hard but brittle solids and are poor conductors of electricity in the solid state (good conductors when molten or in solution).</a:t>
            </a:r>
          </a:p>
          <a:p>
            <a:r>
              <a:rPr lang="en-GB" smtClean="0"/>
              <a:t>Ionic bonds are "strong" and omnidirectional.</a:t>
            </a:r>
          </a:p>
          <a:p>
            <a:r>
              <a:rPr lang="en-GB" smtClean="0"/>
              <a:t>See handout.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mtClean="0"/>
              <a:t>Covalent Bonding.</a:t>
            </a:r>
          </a:p>
        </p:txBody>
      </p:sp>
      <p:sp>
        <p:nvSpPr>
          <p:cNvPr id="26626" name="Content Placeholder 2"/>
          <p:cNvSpPr>
            <a:spLocks noGrp="1"/>
          </p:cNvSpPr>
          <p:nvPr>
            <p:ph idx="1"/>
          </p:nvPr>
        </p:nvSpPr>
        <p:spPr/>
        <p:txBody>
          <a:bodyPr/>
          <a:lstStyle/>
          <a:p>
            <a:r>
              <a:rPr lang="en-GB" smtClean="0"/>
              <a:t>A chemical bond formed by the sharing of one or more electrons, especially pairs of electrons, between atoms.</a:t>
            </a:r>
          </a:p>
          <a:p>
            <a:r>
              <a:rPr lang="en-GB" smtClean="0"/>
              <a:t>In this way, both atoms share the stability of a full valence shell.</a:t>
            </a:r>
          </a:p>
          <a:p>
            <a:r>
              <a:rPr lang="en-GB" smtClean="0"/>
              <a:t>This most commonly occurs when two non-metals bond together.</a:t>
            </a:r>
          </a:p>
          <a:p>
            <a:r>
              <a:rPr lang="en-GB" smtClean="0"/>
              <a:t>See handout.</a:t>
            </a:r>
          </a:p>
          <a:p>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GB" smtClean="0"/>
              <a:t>Metallic Bonding.</a:t>
            </a:r>
          </a:p>
        </p:txBody>
      </p:sp>
      <p:sp>
        <p:nvSpPr>
          <p:cNvPr id="3" name="Content Placeholder 2"/>
          <p:cNvSpPr>
            <a:spLocks noGrp="1"/>
          </p:cNvSpPr>
          <p:nvPr>
            <p:ph idx="1"/>
          </p:nvPr>
        </p:nvSpPr>
        <p:spPr/>
        <p:txBody>
          <a:bodyPr rtlCol="0">
            <a:normAutofit fontScale="85000" lnSpcReduction="20000"/>
          </a:bodyPr>
          <a:lstStyle/>
          <a:p>
            <a:pPr fontAlgn="auto">
              <a:spcAft>
                <a:spcPts val="0"/>
              </a:spcAft>
              <a:buFont typeface="Arial" pitchFamily="34" charset="0"/>
              <a:buChar char="•"/>
              <a:defRPr/>
            </a:pPr>
            <a:r>
              <a:rPr lang="en-GB" dirty="0" smtClean="0"/>
              <a:t>Force of attraction operating in a metal that holds the atoms together in a metallic structure.</a:t>
            </a:r>
          </a:p>
          <a:p>
            <a:pPr fontAlgn="auto">
              <a:spcAft>
                <a:spcPts val="0"/>
              </a:spcAft>
              <a:buFont typeface="Arial" pitchFamily="34" charset="0"/>
              <a:buChar char="•"/>
              <a:defRPr/>
            </a:pPr>
            <a:r>
              <a:rPr lang="en-GB" dirty="0" smtClean="0"/>
              <a:t>In metallic bonding, metal atoms form a close-packed, regular arrangement.</a:t>
            </a:r>
          </a:p>
          <a:p>
            <a:pPr fontAlgn="auto">
              <a:spcAft>
                <a:spcPts val="0"/>
              </a:spcAft>
              <a:buFont typeface="Arial" pitchFamily="34" charset="0"/>
              <a:buChar char="•"/>
              <a:defRPr/>
            </a:pPr>
            <a:r>
              <a:rPr lang="en-GB" dirty="0" smtClean="0"/>
              <a:t>The atoms lose their outer-shell electrons to become positive ions.</a:t>
            </a:r>
          </a:p>
          <a:p>
            <a:pPr fontAlgn="auto">
              <a:spcAft>
                <a:spcPts val="0"/>
              </a:spcAft>
              <a:buFont typeface="Arial" pitchFamily="34" charset="0"/>
              <a:buChar char="•"/>
              <a:defRPr/>
            </a:pPr>
            <a:r>
              <a:rPr lang="en-GB" dirty="0" smtClean="0"/>
              <a:t>The outer electrons become a ‘sea’ of mobile electrons surrounding a lattice of positive ions. </a:t>
            </a:r>
          </a:p>
          <a:p>
            <a:pPr fontAlgn="auto">
              <a:spcAft>
                <a:spcPts val="0"/>
              </a:spcAft>
              <a:buFont typeface="Arial" pitchFamily="34" charset="0"/>
              <a:buChar char="•"/>
              <a:defRPr/>
            </a:pPr>
            <a:r>
              <a:rPr lang="en-GB" dirty="0" smtClean="0"/>
              <a:t>The lattice is held together by the strong attractive forces between the mobile electrons and the positive ions.</a:t>
            </a:r>
          </a:p>
          <a:p>
            <a:pPr fontAlgn="auto">
              <a:spcAft>
                <a:spcPts val="0"/>
              </a:spcAft>
              <a:buFont typeface="Arial" pitchFamily="34" charset="0"/>
              <a:buChar char="•"/>
              <a:defRPr/>
            </a:pPr>
            <a:r>
              <a:rPr lang="en-GB" smtClean="0"/>
              <a:t>See Handout.</a:t>
            </a:r>
            <a:endParaRPr lang="en-GB" dirty="0" smtClean="0"/>
          </a:p>
          <a:p>
            <a:pPr fontAlgn="auto">
              <a:spcAft>
                <a:spcPts val="0"/>
              </a:spcAft>
              <a:buFont typeface="Arial" pitchFamily="34" charset="0"/>
              <a:buChar char="•"/>
              <a:defRPr/>
            </a:pP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r>
              <a:rPr lang="en-GB" smtClean="0"/>
              <a:t>What is the Atom?</a:t>
            </a:r>
          </a:p>
        </p:txBody>
      </p:sp>
      <p:sp>
        <p:nvSpPr>
          <p:cNvPr id="14338" name="Content Placeholder 2"/>
          <p:cNvSpPr>
            <a:spLocks noGrp="1"/>
          </p:cNvSpPr>
          <p:nvPr>
            <p:ph idx="1"/>
          </p:nvPr>
        </p:nvSpPr>
        <p:spPr/>
        <p:txBody>
          <a:bodyPr/>
          <a:lstStyle/>
          <a:p>
            <a:endParaRPr lang="en-GB" smtClean="0"/>
          </a:p>
          <a:p>
            <a:r>
              <a:rPr lang="en-GB" smtClean="0"/>
              <a:t>Atoms are the basic building blocks of matter that make up everyday objects. A desk, the air, even you are made up of atoms!</a:t>
            </a:r>
          </a:p>
          <a:p>
            <a:endParaRPr lang="en-GB" smtClean="0"/>
          </a:p>
          <a:p>
            <a:endParaRPr lang="en-GB" smtClean="0"/>
          </a:p>
          <a:p>
            <a:r>
              <a:rPr lang="en-GB" smtClean="0"/>
              <a:t>Atoms are composed of particles called PROTONS, ELECTRONS and NEUTRONS.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GB" smtClean="0"/>
              <a:t>Atom Composition</a:t>
            </a:r>
          </a:p>
        </p:txBody>
      </p:sp>
      <p:pic>
        <p:nvPicPr>
          <p:cNvPr id="15362" name="Content Placeholder 3" descr="atom_struct1.gif"/>
          <p:cNvPicPr>
            <a:picLocks noGrp="1" noChangeAspect="1"/>
          </p:cNvPicPr>
          <p:nvPr>
            <p:ph idx="1"/>
          </p:nvPr>
        </p:nvPicPr>
        <p:blipFill>
          <a:blip r:embed="rId2" cstate="print"/>
          <a:srcRect/>
          <a:stretch>
            <a:fillRect/>
          </a:stretch>
        </p:blipFill>
        <p:spPr>
          <a:xfrm>
            <a:off x="2214563" y="2143125"/>
            <a:ext cx="4214812" cy="3643313"/>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GB" smtClean="0"/>
              <a:t>Atomic Particles</a:t>
            </a:r>
          </a:p>
        </p:txBody>
      </p:sp>
      <p:sp>
        <p:nvSpPr>
          <p:cNvPr id="16386" name="Content Placeholder 4"/>
          <p:cNvSpPr>
            <a:spLocks noGrp="1"/>
          </p:cNvSpPr>
          <p:nvPr>
            <p:ph idx="1"/>
          </p:nvPr>
        </p:nvSpPr>
        <p:spPr/>
        <p:txBody>
          <a:bodyPr/>
          <a:lstStyle/>
          <a:p>
            <a:r>
              <a:rPr lang="en-GB" b="1" smtClean="0"/>
              <a:t>Electrons</a:t>
            </a:r>
            <a:r>
              <a:rPr lang="en-GB" smtClean="0"/>
              <a:t> are tiny, very light particles that have a negative electrical charge.</a:t>
            </a:r>
          </a:p>
          <a:p>
            <a:r>
              <a:rPr lang="en-GB" b="1" smtClean="0"/>
              <a:t>Protons</a:t>
            </a:r>
            <a:r>
              <a:rPr lang="en-GB" smtClean="0"/>
              <a:t> are much larger and heavier than electrons and have the opposite charge, protons have a positive charge.</a:t>
            </a:r>
          </a:p>
          <a:p>
            <a:r>
              <a:rPr lang="en-GB" b="1" smtClean="0"/>
              <a:t>Neutrons</a:t>
            </a:r>
            <a:r>
              <a:rPr lang="en-GB" smtClean="0"/>
              <a:t> are large and heavy like protons, however neutrons have no electrical charge.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Nucleus of Atom</a:t>
            </a:r>
          </a:p>
        </p:txBody>
      </p:sp>
      <p:sp>
        <p:nvSpPr>
          <p:cNvPr id="17410" name="Content Placeholder 4"/>
          <p:cNvSpPr>
            <a:spLocks noGrp="1"/>
          </p:cNvSpPr>
          <p:nvPr>
            <p:ph idx="1"/>
          </p:nvPr>
        </p:nvSpPr>
        <p:spPr/>
        <p:txBody>
          <a:bodyPr/>
          <a:lstStyle/>
          <a:p>
            <a:r>
              <a:rPr lang="en-GB" b="1" smtClean="0"/>
              <a:t>Although the nucleus of an atom is far too small for us to see, here's one way of thinking about an atomic nucleus: as a cluster of tightly packed "balls". The red "balls" represent protons; the blue "balls" represent neutrons</a:t>
            </a:r>
            <a:endParaRPr lang="en-GB" smtClean="0"/>
          </a:p>
          <a:p>
            <a:endParaRPr lang="en-GB" smtClean="0"/>
          </a:p>
        </p:txBody>
      </p:sp>
      <p:pic>
        <p:nvPicPr>
          <p:cNvPr id="17411" name="Picture 5" descr="atomic_nucleus_sm.jpg"/>
          <p:cNvPicPr>
            <a:picLocks noChangeAspect="1"/>
          </p:cNvPicPr>
          <p:nvPr/>
        </p:nvPicPr>
        <p:blipFill>
          <a:blip r:embed="rId2" cstate="print"/>
          <a:srcRect/>
          <a:stretch>
            <a:fillRect/>
          </a:stretch>
        </p:blipFill>
        <p:spPr bwMode="auto">
          <a:xfrm>
            <a:off x="3543300" y="4071938"/>
            <a:ext cx="2057400" cy="2000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GB" smtClean="0"/>
              <a:t>Orbiting Electrons.</a:t>
            </a:r>
          </a:p>
        </p:txBody>
      </p:sp>
      <p:pic>
        <p:nvPicPr>
          <p:cNvPr id="18434" name="Content Placeholder 3" descr="atom.jpg"/>
          <p:cNvPicPr>
            <a:picLocks noGrp="1" noChangeAspect="1"/>
          </p:cNvPicPr>
          <p:nvPr>
            <p:ph idx="1"/>
          </p:nvPr>
        </p:nvPicPr>
        <p:blipFill>
          <a:blip r:embed="rId2" cstate="print"/>
          <a:srcRect/>
          <a:stretch>
            <a:fillRect/>
          </a:stretch>
        </p:blipFill>
        <p:spPr>
          <a:xfrm>
            <a:off x="3100388" y="2290763"/>
            <a:ext cx="2943225" cy="314325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Video </a:t>
            </a:r>
            <a:r>
              <a:rPr lang="en-GB" dirty="0" err="1" smtClean="0"/>
              <a:t>Explaination</a:t>
            </a:r>
            <a:endParaRPr lang="en-GB" dirty="0"/>
          </a:p>
        </p:txBody>
      </p:sp>
      <p:sp>
        <p:nvSpPr>
          <p:cNvPr id="3" name="Content Placeholder 2"/>
          <p:cNvSpPr>
            <a:spLocks noGrp="1"/>
          </p:cNvSpPr>
          <p:nvPr>
            <p:ph idx="1"/>
          </p:nvPr>
        </p:nvSpPr>
        <p:spPr/>
        <p:txBody>
          <a:bodyPr/>
          <a:lstStyle/>
          <a:p>
            <a:r>
              <a:rPr lang="en-GB" dirty="0"/>
              <a:t>http://www.youtube.com/watch?v=h6LPAwAmnCQ&amp;spfreload=10%20Message%3A%20Syntax%20error%20(url%3A%20http%3A%2F%2Fwww.youtube.com%2Fwatch%3Fv%3Dh6LPAwAmnCQ)</a:t>
            </a:r>
          </a:p>
        </p:txBody>
      </p:sp>
    </p:spTree>
    <p:extLst>
      <p:ext uri="{BB962C8B-B14F-4D97-AF65-F5344CB8AC3E}">
        <p14:creationId xmlns:p14="http://schemas.microsoft.com/office/powerpoint/2010/main" val="3189347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Atomic Numbers.</a:t>
            </a:r>
          </a:p>
        </p:txBody>
      </p:sp>
      <p:sp>
        <p:nvSpPr>
          <p:cNvPr id="19458" name="Content Placeholder 2"/>
          <p:cNvSpPr>
            <a:spLocks noGrp="1"/>
          </p:cNvSpPr>
          <p:nvPr>
            <p:ph idx="1"/>
          </p:nvPr>
        </p:nvSpPr>
        <p:spPr/>
        <p:txBody>
          <a:bodyPr/>
          <a:lstStyle/>
          <a:p>
            <a:r>
              <a:rPr lang="en-GB" smtClean="0"/>
              <a:t>The atomic number is equal to the number of PROTONS in an atom's NUCLEUS. The atomic number determines which element an atom is. For example, any atom that contains exactly 47 protons in its nucleus is an atom of silver.</a:t>
            </a:r>
          </a:p>
          <a:p>
            <a:endParaRPr lang="en-GB" smtClean="0"/>
          </a:p>
        </p:txBody>
      </p:sp>
      <p:pic>
        <p:nvPicPr>
          <p:cNvPr id="19459" name="Picture 3" descr="atomicnumber.gif"/>
          <p:cNvPicPr>
            <a:picLocks noChangeAspect="1"/>
          </p:cNvPicPr>
          <p:nvPr/>
        </p:nvPicPr>
        <p:blipFill>
          <a:blip r:embed="rId2" cstate="print"/>
          <a:srcRect/>
          <a:stretch>
            <a:fillRect/>
          </a:stretch>
        </p:blipFill>
        <p:spPr bwMode="auto">
          <a:xfrm>
            <a:off x="2071688" y="4572000"/>
            <a:ext cx="3267075" cy="1647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GB" smtClean="0"/>
              <a:t>Periodic Table.</a:t>
            </a:r>
          </a:p>
        </p:txBody>
      </p:sp>
      <p:pic>
        <p:nvPicPr>
          <p:cNvPr id="20482" name="Content Placeholder 5" descr="periodic_table.gif"/>
          <p:cNvPicPr>
            <a:picLocks noGrp="1" noChangeAspect="1"/>
          </p:cNvPicPr>
          <p:nvPr>
            <p:ph idx="1"/>
          </p:nvPr>
        </p:nvPicPr>
        <p:blipFill>
          <a:blip r:embed="rId2" cstate="print"/>
          <a:srcRect/>
          <a:stretch>
            <a:fillRect/>
          </a:stretch>
        </p:blipFill>
        <p:spPr>
          <a:xfrm>
            <a:off x="1838325" y="1600200"/>
            <a:ext cx="5467350" cy="4525963"/>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459</TotalTime>
  <Words>647</Words>
  <Application>Microsoft Office PowerPoint</Application>
  <PresentationFormat>On-screen Show (4:3)</PresentationFormat>
  <Paragraphs>67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Atomic Structure</vt:lpstr>
      <vt:lpstr>What is the Atom?</vt:lpstr>
      <vt:lpstr>Atom Composition</vt:lpstr>
      <vt:lpstr>Atomic Particles</vt:lpstr>
      <vt:lpstr>Nucleus of Atom</vt:lpstr>
      <vt:lpstr>Orbiting Electrons.</vt:lpstr>
      <vt:lpstr>Video Explaination</vt:lpstr>
      <vt:lpstr>Atomic Numbers.</vt:lpstr>
      <vt:lpstr>Periodic Table.</vt:lpstr>
      <vt:lpstr>Today’s Lesson</vt:lpstr>
      <vt:lpstr>Chemical Bonding.</vt:lpstr>
      <vt:lpstr>Chemical Bonds.</vt:lpstr>
      <vt:lpstr>Why Do Chemicals Bond?</vt:lpstr>
      <vt:lpstr>Types of Bonding.</vt:lpstr>
      <vt:lpstr>Ionic Bonding.</vt:lpstr>
      <vt:lpstr>Covalent Bonding.</vt:lpstr>
      <vt:lpstr>Metallic Bonding.</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Atomic Structure</dc:title>
  <dc:creator>Stevie R</dc:creator>
  <cp:lastModifiedBy>ICT</cp:lastModifiedBy>
  <cp:revision>31</cp:revision>
  <dcterms:created xsi:type="dcterms:W3CDTF">2009-07-24T11:02:13Z</dcterms:created>
  <dcterms:modified xsi:type="dcterms:W3CDTF">2014-10-14T13:27:13Z</dcterms:modified>
</cp:coreProperties>
</file>