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546"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54E964AE-EA79-4D06-97CB-720594ADD8F3}" type="datetimeFigureOut">
              <a:rPr lang="en-GB" smtClean="0"/>
              <a:pPr/>
              <a:t>18/09/2012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68C2451-3BA6-41C5-B318-A2B044FC560A}" type="slidenum">
              <a:rPr lang="en-GB" smtClean="0"/>
              <a:pPr/>
              <a:t>‹#›</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54E964AE-EA79-4D06-97CB-720594ADD8F3}" type="datetimeFigureOut">
              <a:rPr lang="en-GB" smtClean="0"/>
              <a:pPr/>
              <a:t>18/09/2012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68C2451-3BA6-41C5-B318-A2B044FC560A}" type="slidenum">
              <a:rPr lang="en-GB" smtClean="0"/>
              <a:pPr/>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54E964AE-EA79-4D06-97CB-720594ADD8F3}" type="datetimeFigureOut">
              <a:rPr lang="en-GB" smtClean="0"/>
              <a:pPr/>
              <a:t>18/09/2012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68C2451-3BA6-41C5-B318-A2B044FC560A}" type="slidenum">
              <a:rPr lang="en-GB" smtClean="0"/>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54E964AE-EA79-4D06-97CB-720594ADD8F3}" type="datetimeFigureOut">
              <a:rPr lang="en-GB" smtClean="0"/>
              <a:pPr/>
              <a:t>18/09/2012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68C2451-3BA6-41C5-B318-A2B044FC560A}" type="slidenum">
              <a:rPr lang="en-GB" smtClean="0"/>
              <a:pPr/>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4E964AE-EA79-4D06-97CB-720594ADD8F3}" type="datetimeFigureOut">
              <a:rPr lang="en-GB" smtClean="0"/>
              <a:pPr/>
              <a:t>18/09/2012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68C2451-3BA6-41C5-B318-A2B044FC560A}" type="slidenum">
              <a:rPr lang="en-GB" smtClean="0"/>
              <a:pPr/>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54E964AE-EA79-4D06-97CB-720594ADD8F3}" type="datetimeFigureOut">
              <a:rPr lang="en-GB" smtClean="0"/>
              <a:pPr/>
              <a:t>18/09/2012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768C2451-3BA6-41C5-B318-A2B044FC560A}" type="slidenum">
              <a:rPr lang="en-GB" smtClean="0"/>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54E964AE-EA79-4D06-97CB-720594ADD8F3}" type="datetimeFigureOut">
              <a:rPr lang="en-GB" smtClean="0"/>
              <a:pPr/>
              <a:t>18/09/2012</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768C2451-3BA6-41C5-B318-A2B044FC560A}" type="slidenum">
              <a:rPr lang="en-GB" smtClean="0"/>
              <a:pPr/>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54E964AE-EA79-4D06-97CB-720594ADD8F3}" type="datetimeFigureOut">
              <a:rPr lang="en-GB" smtClean="0"/>
              <a:pPr/>
              <a:t>18/09/2012</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768C2451-3BA6-41C5-B318-A2B044FC560A}" type="slidenum">
              <a:rPr lang="en-GB" smtClean="0"/>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4E964AE-EA79-4D06-97CB-720594ADD8F3}" type="datetimeFigureOut">
              <a:rPr lang="en-GB" smtClean="0"/>
              <a:pPr/>
              <a:t>18/09/2012</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768C2451-3BA6-41C5-B318-A2B044FC560A}" type="slidenum">
              <a:rPr lang="en-GB" smtClean="0"/>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4E964AE-EA79-4D06-97CB-720594ADD8F3}" type="datetimeFigureOut">
              <a:rPr lang="en-GB" smtClean="0"/>
              <a:pPr/>
              <a:t>18/09/2012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768C2451-3BA6-41C5-B318-A2B044FC560A}" type="slidenum">
              <a:rPr lang="en-GB" smtClean="0"/>
              <a:pPr/>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4E964AE-EA79-4D06-97CB-720594ADD8F3}" type="datetimeFigureOut">
              <a:rPr lang="en-GB" smtClean="0"/>
              <a:pPr/>
              <a:t>18/09/2012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768C2451-3BA6-41C5-B318-A2B044FC560A}" type="slidenum">
              <a:rPr lang="en-GB" smtClean="0"/>
              <a:pPr/>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4E964AE-EA79-4D06-97CB-720594ADD8F3}" type="datetimeFigureOut">
              <a:rPr lang="en-GB" smtClean="0"/>
              <a:pPr/>
              <a:t>18/09/2012</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68C2451-3BA6-41C5-B318-A2B044FC560A}" type="slidenum">
              <a:rPr lang="en-GB" smtClean="0"/>
              <a:pPr/>
              <a:t>‹#›</a:t>
            </a:fld>
            <a:endParaRPr lang="en-GB"/>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smtClean="0"/>
              <a:t>Material Classification</a:t>
            </a:r>
            <a:endParaRPr lang="en-GB" dirty="0"/>
          </a:p>
        </p:txBody>
      </p:sp>
      <p:sp>
        <p:nvSpPr>
          <p:cNvPr id="3" name="Subtitle 2"/>
          <p:cNvSpPr>
            <a:spLocks noGrp="1"/>
          </p:cNvSpPr>
          <p:nvPr>
            <p:ph type="subTitle" idx="1"/>
          </p:nvPr>
        </p:nvSpPr>
        <p:spPr/>
        <p:txBody>
          <a:bodyPr/>
          <a:lstStyle/>
          <a:p>
            <a:r>
              <a:rPr lang="en-GB" dirty="0" smtClean="0"/>
              <a:t>Wk 3</a:t>
            </a:r>
          </a:p>
          <a:p>
            <a:r>
              <a:rPr lang="en-GB" dirty="0" smtClean="0"/>
              <a:t>Ceramics </a:t>
            </a:r>
            <a:endParaRPr lang="en-GB"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Ceramics</a:t>
            </a:r>
            <a:endParaRPr lang="en-GB" dirty="0"/>
          </a:p>
        </p:txBody>
      </p:sp>
      <p:sp>
        <p:nvSpPr>
          <p:cNvPr id="3" name="Content Placeholder 2"/>
          <p:cNvSpPr>
            <a:spLocks noGrp="1"/>
          </p:cNvSpPr>
          <p:nvPr>
            <p:ph idx="1"/>
          </p:nvPr>
        </p:nvSpPr>
        <p:spPr/>
        <p:txBody>
          <a:bodyPr/>
          <a:lstStyle/>
          <a:p>
            <a:r>
              <a:rPr lang="en-GB" dirty="0" smtClean="0"/>
              <a:t>By cooling rapidly to a rigid condition without allowing for crystallizing or a definitive structure to form this determines an amorphous solid. (Glass)</a:t>
            </a:r>
          </a:p>
          <a:p>
            <a:r>
              <a:rPr lang="en-GB" dirty="0" smtClean="0"/>
              <a:t>Glass ceramics can be modified by heat treatment to assist in forming a crystalline structure within the amorphous base.</a:t>
            </a:r>
            <a:endParaRPr lang="en-GB"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Ceramics</a:t>
            </a:r>
            <a:endParaRPr lang="en-GB" dirty="0"/>
          </a:p>
        </p:txBody>
      </p:sp>
      <p:sp>
        <p:nvSpPr>
          <p:cNvPr id="3" name="Content Placeholder 2"/>
          <p:cNvSpPr>
            <a:spLocks noGrp="1"/>
          </p:cNvSpPr>
          <p:nvPr>
            <p:ph idx="1"/>
          </p:nvPr>
        </p:nvSpPr>
        <p:spPr/>
        <p:txBody>
          <a:bodyPr/>
          <a:lstStyle/>
          <a:p>
            <a:r>
              <a:rPr lang="en-GB" dirty="0" smtClean="0"/>
              <a:t>The crystalline structure assists in helping retard creep at high temperatures. (We will cover creep later in the course).</a:t>
            </a:r>
          </a:p>
          <a:p>
            <a:r>
              <a:rPr lang="en-GB" dirty="0" smtClean="0"/>
              <a:t>Strength is greater than normal glass and it provides greater resistivity to thermal shock.</a:t>
            </a:r>
            <a:endParaRPr lang="en-GB"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Ceramics</a:t>
            </a:r>
            <a:endParaRPr lang="en-GB" dirty="0"/>
          </a:p>
        </p:txBody>
      </p:sp>
      <p:pic>
        <p:nvPicPr>
          <p:cNvPr id="6" name="Content Placeholder 5" descr="c-c-brakes.jpg"/>
          <p:cNvPicPr>
            <a:picLocks noGrp="1" noChangeAspect="1"/>
          </p:cNvPicPr>
          <p:nvPr>
            <p:ph sz="half" idx="1"/>
          </p:nvPr>
        </p:nvPicPr>
        <p:blipFill>
          <a:blip r:embed="rId2" cstate="print"/>
          <a:stretch>
            <a:fillRect/>
          </a:stretch>
        </p:blipFill>
        <p:spPr>
          <a:xfrm>
            <a:off x="457200" y="2328513"/>
            <a:ext cx="4038600" cy="3069336"/>
          </a:xfrm>
        </p:spPr>
      </p:pic>
      <p:pic>
        <p:nvPicPr>
          <p:cNvPr id="7" name="Content Placeholder 6" descr="brembo.bmp"/>
          <p:cNvPicPr>
            <a:picLocks noGrp="1" noChangeAspect="1"/>
          </p:cNvPicPr>
          <p:nvPr>
            <p:ph sz="half" idx="2"/>
          </p:nvPr>
        </p:nvPicPr>
        <p:blipFill>
          <a:blip r:embed="rId3" cstate="print"/>
          <a:stretch>
            <a:fillRect/>
          </a:stretch>
        </p:blipFill>
        <p:spPr>
          <a:xfrm>
            <a:off x="5148064" y="2420888"/>
            <a:ext cx="3528391" cy="2952328"/>
          </a:xfrm>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Ceramics</a:t>
            </a:r>
            <a:endParaRPr lang="en-GB" dirty="0"/>
          </a:p>
        </p:txBody>
      </p:sp>
      <p:pic>
        <p:nvPicPr>
          <p:cNvPr id="5" name="Content Placeholder 4" descr="shuttle2.jpg"/>
          <p:cNvPicPr>
            <a:picLocks noGrp="1" noChangeAspect="1"/>
          </p:cNvPicPr>
          <p:nvPr>
            <p:ph sz="half" idx="1"/>
          </p:nvPr>
        </p:nvPicPr>
        <p:blipFill>
          <a:blip r:embed="rId2" cstate="print"/>
          <a:stretch>
            <a:fillRect/>
          </a:stretch>
        </p:blipFill>
        <p:spPr>
          <a:xfrm>
            <a:off x="1285875" y="2101056"/>
            <a:ext cx="2381250" cy="3524250"/>
          </a:xfrm>
        </p:spPr>
      </p:pic>
      <p:sp>
        <p:nvSpPr>
          <p:cNvPr id="4" name="Content Placeholder 3"/>
          <p:cNvSpPr>
            <a:spLocks noGrp="1"/>
          </p:cNvSpPr>
          <p:nvPr>
            <p:ph sz="half" idx="2"/>
          </p:nvPr>
        </p:nvSpPr>
        <p:spPr/>
        <p:txBody>
          <a:bodyPr/>
          <a:lstStyle/>
          <a:p>
            <a:r>
              <a:rPr lang="en-GB" dirty="0" smtClean="0"/>
              <a:t>Engineered ceramics are increasingly being used in commercial and military aircraft, and have been used in the space shuttle and its equipment for many years.</a:t>
            </a:r>
            <a:endParaRPr lang="en-GB"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Ceramics.</a:t>
            </a:r>
            <a:endParaRPr lang="en-GB" dirty="0"/>
          </a:p>
        </p:txBody>
      </p:sp>
      <p:sp>
        <p:nvSpPr>
          <p:cNvPr id="5" name="Content Placeholder 4"/>
          <p:cNvSpPr>
            <a:spLocks noGrp="1"/>
          </p:cNvSpPr>
          <p:nvPr>
            <p:ph idx="1"/>
          </p:nvPr>
        </p:nvSpPr>
        <p:spPr/>
        <p:txBody>
          <a:bodyPr/>
          <a:lstStyle/>
          <a:p>
            <a:r>
              <a:rPr lang="en-GB" dirty="0" smtClean="0"/>
              <a:t>Ceramic applications include thermal protection systems in rocket exhaust cones, insulating tiles for the space shuttle, engine components, and ceramic coatings that are embedded into the windshield glass of many airplanes. These coatings are transparent and conduct electricity for keeping the glass clear from fog and ice</a:t>
            </a:r>
            <a:endParaRPr lang="en-GB"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Ceramics</a:t>
            </a:r>
            <a:endParaRPr lang="en-GB" dirty="0"/>
          </a:p>
        </p:txBody>
      </p:sp>
      <p:sp>
        <p:nvSpPr>
          <p:cNvPr id="3" name="Content Placeholder 2"/>
          <p:cNvSpPr>
            <a:spLocks noGrp="1"/>
          </p:cNvSpPr>
          <p:nvPr>
            <p:ph idx="1"/>
          </p:nvPr>
        </p:nvSpPr>
        <p:spPr/>
        <p:txBody>
          <a:bodyPr/>
          <a:lstStyle/>
          <a:p>
            <a:r>
              <a:rPr lang="en-GB" dirty="0" smtClean="0"/>
              <a:t>Ceramic fibres are used as heat shields for fire protection and thermal insulation in aircraft and space shuttles because they resist heat, are lightweight and do not corrode. Other significant characteristics include high melting temperatures, resiliency, tensile strength and chemical inertness.</a:t>
            </a:r>
          </a:p>
          <a:p>
            <a:endParaRPr lang="en-GB"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Ceramics</a:t>
            </a:r>
            <a:endParaRPr lang="en-GB" dirty="0"/>
          </a:p>
        </p:txBody>
      </p:sp>
      <p:sp>
        <p:nvSpPr>
          <p:cNvPr id="3" name="Content Placeholder 2"/>
          <p:cNvSpPr>
            <a:spLocks noGrp="1"/>
          </p:cNvSpPr>
          <p:nvPr>
            <p:ph idx="1"/>
          </p:nvPr>
        </p:nvSpPr>
        <p:spPr/>
        <p:txBody>
          <a:bodyPr/>
          <a:lstStyle/>
          <a:p>
            <a:endParaRPr lang="en-GB" dirty="0" smtClean="0"/>
          </a:p>
          <a:p>
            <a:r>
              <a:rPr lang="en-GB" dirty="0" smtClean="0"/>
              <a:t>A non-oxide ceramic called silicon nitride has excellent high temperature strength, excellent fracture toughness and a high hardness capability.</a:t>
            </a:r>
          </a:p>
          <a:p>
            <a:endParaRPr lang="en-GB"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C</a:t>
            </a:r>
            <a:r>
              <a:rPr lang="en-GB" dirty="0" smtClean="0"/>
              <a:t>eramics</a:t>
            </a:r>
            <a:endParaRPr lang="en-GB" dirty="0"/>
          </a:p>
        </p:txBody>
      </p:sp>
      <p:sp>
        <p:nvSpPr>
          <p:cNvPr id="3" name="Content Placeholder 2"/>
          <p:cNvSpPr>
            <a:spLocks noGrp="1"/>
          </p:cNvSpPr>
          <p:nvPr>
            <p:ph idx="1"/>
          </p:nvPr>
        </p:nvSpPr>
        <p:spPr/>
        <p:txBody>
          <a:bodyPr/>
          <a:lstStyle/>
          <a:p>
            <a:r>
              <a:rPr lang="en-GB" dirty="0" smtClean="0"/>
              <a:t>Silicon nitride aerospace applications result in superior mechanical reliability and wear resistance allowing components to be used under minimal lubrication without wear. These include jet engine igniters, bearings, bushings, and other wear components.</a:t>
            </a:r>
          </a:p>
          <a:p>
            <a:endParaRPr lang="en-GB"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GB" dirty="0" smtClean="0"/>
              <a:t>Ceramics.</a:t>
            </a:r>
            <a:endParaRPr lang="en-GB" dirty="0"/>
          </a:p>
        </p:txBody>
      </p:sp>
      <p:pic>
        <p:nvPicPr>
          <p:cNvPr id="7" name="Content Placeholder 6" descr="a_20-p14.jpg"/>
          <p:cNvPicPr>
            <a:picLocks noGrp="1" noChangeAspect="1"/>
          </p:cNvPicPr>
          <p:nvPr>
            <p:ph sz="half" idx="1"/>
          </p:nvPr>
        </p:nvPicPr>
        <p:blipFill>
          <a:blip r:embed="rId2" cstate="print"/>
          <a:stretch>
            <a:fillRect/>
          </a:stretch>
        </p:blipFill>
        <p:spPr>
          <a:xfrm>
            <a:off x="1307605" y="1600200"/>
            <a:ext cx="2337790" cy="4525963"/>
          </a:xfrm>
        </p:spPr>
      </p:pic>
      <p:sp>
        <p:nvSpPr>
          <p:cNvPr id="6" name="Content Placeholder 5"/>
          <p:cNvSpPr>
            <a:spLocks noGrp="1"/>
          </p:cNvSpPr>
          <p:nvPr>
            <p:ph sz="half" idx="2"/>
          </p:nvPr>
        </p:nvSpPr>
        <p:spPr/>
        <p:txBody>
          <a:bodyPr/>
          <a:lstStyle/>
          <a:p>
            <a:r>
              <a:rPr lang="en-GB" dirty="0" smtClean="0"/>
              <a:t>Ceramic materials developed for gas turbine rotors are used in aircraft and diesel engine parts.</a:t>
            </a:r>
            <a:br>
              <a:rPr lang="en-GB" dirty="0" smtClean="0"/>
            </a:br>
            <a:endParaRPr lang="en-GB"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Ceramics</a:t>
            </a:r>
            <a:endParaRPr lang="en-GB" dirty="0"/>
          </a:p>
        </p:txBody>
      </p:sp>
      <p:pic>
        <p:nvPicPr>
          <p:cNvPr id="4" name="Content Placeholder 3" descr="untitled.bmp"/>
          <p:cNvPicPr>
            <a:picLocks noGrp="1" noChangeAspect="1"/>
          </p:cNvPicPr>
          <p:nvPr>
            <p:ph idx="1"/>
          </p:nvPr>
        </p:nvPicPr>
        <p:blipFill>
          <a:blip r:embed="rId2" cstate="print"/>
          <a:stretch>
            <a:fillRect/>
          </a:stretch>
        </p:blipFill>
        <p:spPr>
          <a:xfrm>
            <a:off x="2339752" y="1628800"/>
            <a:ext cx="4176463" cy="4248471"/>
          </a:xfr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Ceramics</a:t>
            </a:r>
            <a:endParaRPr lang="en-GB" dirty="0"/>
          </a:p>
        </p:txBody>
      </p:sp>
      <p:sp>
        <p:nvSpPr>
          <p:cNvPr id="3" name="Content Placeholder 2"/>
          <p:cNvSpPr>
            <a:spLocks noGrp="1"/>
          </p:cNvSpPr>
          <p:nvPr>
            <p:ph idx="1"/>
          </p:nvPr>
        </p:nvSpPr>
        <p:spPr/>
        <p:txBody>
          <a:bodyPr/>
          <a:lstStyle/>
          <a:p>
            <a:r>
              <a:rPr lang="en-GB" dirty="0" smtClean="0"/>
              <a:t>Ceramic materials have had a long history in the electrical industry due to their high electrical resistance but have now assumed considerable importance in a variety of industrial applications.</a:t>
            </a:r>
            <a:endParaRPr lang="en-GB"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Ceramics</a:t>
            </a:r>
            <a:endParaRPr lang="en-GB" dirty="0"/>
          </a:p>
        </p:txBody>
      </p:sp>
      <p:sp>
        <p:nvSpPr>
          <p:cNvPr id="3" name="Content Placeholder 2"/>
          <p:cNvSpPr>
            <a:spLocks noGrp="1"/>
          </p:cNvSpPr>
          <p:nvPr>
            <p:ph idx="1"/>
          </p:nvPr>
        </p:nvSpPr>
        <p:spPr/>
        <p:txBody>
          <a:bodyPr/>
          <a:lstStyle/>
          <a:p>
            <a:r>
              <a:rPr lang="en-GB" dirty="0" smtClean="0"/>
              <a:t>Properties attractive to industrial applications such as the ability to withstand high temperatures – </a:t>
            </a:r>
            <a:r>
              <a:rPr lang="en-GB" dirty="0" err="1" smtClean="0"/>
              <a:t>refractories</a:t>
            </a:r>
            <a:r>
              <a:rPr lang="en-GB" dirty="0" smtClean="0"/>
              <a:t> and refractory coatings and hard wearing coated cutting tools.</a:t>
            </a:r>
            <a:endParaRPr lang="en-GB"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Ceramics</a:t>
            </a:r>
            <a:endParaRPr lang="en-GB" dirty="0"/>
          </a:p>
        </p:txBody>
      </p:sp>
      <p:sp>
        <p:nvSpPr>
          <p:cNvPr id="3" name="Content Placeholder 2"/>
          <p:cNvSpPr>
            <a:spLocks noGrp="1"/>
          </p:cNvSpPr>
          <p:nvPr>
            <p:ph idx="1"/>
          </p:nvPr>
        </p:nvSpPr>
        <p:spPr/>
        <p:txBody>
          <a:bodyPr/>
          <a:lstStyle/>
          <a:p>
            <a:r>
              <a:rPr lang="en-GB" dirty="0" smtClean="0"/>
              <a:t>In general ceramics are hard, brittle, high melting – point materials with low electrical and thermal conductivity.</a:t>
            </a:r>
          </a:p>
          <a:p>
            <a:r>
              <a:rPr lang="en-GB" dirty="0" smtClean="0"/>
              <a:t>They have low thermal expansion, good chemical and thermal stability including good creep resistance and high compressive strength.</a:t>
            </a:r>
            <a:endParaRPr lang="en-GB"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Ceramics</a:t>
            </a:r>
            <a:endParaRPr lang="en-GB" dirty="0"/>
          </a:p>
        </p:txBody>
      </p:sp>
      <p:sp>
        <p:nvSpPr>
          <p:cNvPr id="3" name="Content Placeholder 2"/>
          <p:cNvSpPr>
            <a:spLocks noGrp="1"/>
          </p:cNvSpPr>
          <p:nvPr>
            <p:ph idx="1"/>
          </p:nvPr>
        </p:nvSpPr>
        <p:spPr/>
        <p:txBody>
          <a:bodyPr/>
          <a:lstStyle/>
          <a:p>
            <a:r>
              <a:rPr lang="en-GB" dirty="0" smtClean="0"/>
              <a:t>Ceramic materials are compounds of metallic and non-metallic elements often in the form of oxides, carbides and nitrides and exist in a wide variety of compositions and forms.</a:t>
            </a:r>
            <a:endParaRPr lang="en-GB"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C</a:t>
            </a:r>
            <a:r>
              <a:rPr lang="en-GB" dirty="0" smtClean="0"/>
              <a:t>eramics</a:t>
            </a:r>
            <a:endParaRPr lang="en-GB" dirty="0"/>
          </a:p>
        </p:txBody>
      </p:sp>
      <p:sp>
        <p:nvSpPr>
          <p:cNvPr id="3" name="Content Placeholder 2"/>
          <p:cNvSpPr>
            <a:spLocks noGrp="1"/>
          </p:cNvSpPr>
          <p:nvPr>
            <p:ph idx="1"/>
          </p:nvPr>
        </p:nvSpPr>
        <p:spPr/>
        <p:txBody>
          <a:bodyPr/>
          <a:lstStyle/>
          <a:p>
            <a:r>
              <a:rPr lang="en-GB" dirty="0" smtClean="0"/>
              <a:t>Oxide - is a chemical compound that contains at least one oxygen atom in its chemical formula.</a:t>
            </a:r>
          </a:p>
          <a:p>
            <a:r>
              <a:rPr lang="en-GB" dirty="0" smtClean="0"/>
              <a:t>Carbide - is a compound composed of carbon.</a:t>
            </a:r>
          </a:p>
          <a:p>
            <a:r>
              <a:rPr lang="en-GB" dirty="0" smtClean="0"/>
              <a:t>Nitride - is a compound of nitrogen. Nitrides are a large class of compounds with a wide range of properties and applications.</a:t>
            </a:r>
            <a:endParaRPr lang="en-GB"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Ceramics</a:t>
            </a:r>
            <a:endParaRPr lang="en-GB" dirty="0"/>
          </a:p>
        </p:txBody>
      </p:sp>
      <p:sp>
        <p:nvSpPr>
          <p:cNvPr id="3" name="Content Placeholder 2"/>
          <p:cNvSpPr>
            <a:spLocks noGrp="1"/>
          </p:cNvSpPr>
          <p:nvPr>
            <p:ph idx="1"/>
          </p:nvPr>
        </p:nvSpPr>
        <p:spPr/>
        <p:txBody>
          <a:bodyPr/>
          <a:lstStyle/>
          <a:p>
            <a:r>
              <a:rPr lang="en-GB" dirty="0" smtClean="0"/>
              <a:t>As in metals ceramic materials can exist in more than one structural arrangement.</a:t>
            </a:r>
          </a:p>
          <a:p>
            <a:r>
              <a:rPr lang="en-GB" dirty="0" smtClean="0"/>
              <a:t>They can also be arranged in forms of chains similar to plastics and polymers etc.</a:t>
            </a:r>
          </a:p>
          <a:p>
            <a:r>
              <a:rPr lang="en-GB" dirty="0" smtClean="0"/>
              <a:t>Many ceramics are Silica based composing of a crystalline structure.</a:t>
            </a:r>
            <a:endParaRPr lang="en-GB"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Ceramics</a:t>
            </a:r>
            <a:endParaRPr lang="en-GB" dirty="0"/>
          </a:p>
        </p:txBody>
      </p:sp>
      <p:sp>
        <p:nvSpPr>
          <p:cNvPr id="3" name="Content Placeholder 2"/>
          <p:cNvSpPr>
            <a:spLocks noGrp="1"/>
          </p:cNvSpPr>
          <p:nvPr>
            <p:ph idx="1"/>
          </p:nvPr>
        </p:nvSpPr>
        <p:spPr/>
        <p:txBody>
          <a:bodyPr/>
          <a:lstStyle/>
          <a:p>
            <a:r>
              <a:rPr lang="en-GB" dirty="0" smtClean="0"/>
              <a:t>Ceramics can also exist in a non crystalline structure in a solid form. This amorphous condition is referred to as the glassy state and the subsequent materials are known as glasses.</a:t>
            </a:r>
            <a:endParaRPr lang="en-GB"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60</TotalTime>
  <Words>556</Words>
  <Application>Microsoft Office PowerPoint</Application>
  <PresentationFormat>On-screen Show (4:3)</PresentationFormat>
  <Paragraphs>43</Paragraphs>
  <Slides>18</Slides>
  <Notes>0</Notes>
  <HiddenSlides>0</HiddenSlides>
  <MMClips>0</MMClips>
  <ScaleCrop>false</ScaleCrop>
  <HeadingPairs>
    <vt:vector size="4" baseType="variant">
      <vt:variant>
        <vt:lpstr>Theme</vt:lpstr>
      </vt:variant>
      <vt:variant>
        <vt:i4>1</vt:i4>
      </vt:variant>
      <vt:variant>
        <vt:lpstr>Slide Titles</vt:lpstr>
      </vt:variant>
      <vt:variant>
        <vt:i4>18</vt:i4>
      </vt:variant>
    </vt:vector>
  </HeadingPairs>
  <TitlesOfParts>
    <vt:vector size="19" baseType="lpstr">
      <vt:lpstr>Office Theme</vt:lpstr>
      <vt:lpstr>Material Classification</vt:lpstr>
      <vt:lpstr>Ceramics</vt:lpstr>
      <vt:lpstr>Ceramics</vt:lpstr>
      <vt:lpstr>Ceramics</vt:lpstr>
      <vt:lpstr>Ceramics</vt:lpstr>
      <vt:lpstr>Ceramics</vt:lpstr>
      <vt:lpstr>Ceramics</vt:lpstr>
      <vt:lpstr>Ceramics</vt:lpstr>
      <vt:lpstr>Ceramics</vt:lpstr>
      <vt:lpstr>Ceramics</vt:lpstr>
      <vt:lpstr>Ceramics</vt:lpstr>
      <vt:lpstr>Ceramics</vt:lpstr>
      <vt:lpstr>Ceramics</vt:lpstr>
      <vt:lpstr>Ceramics.</vt:lpstr>
      <vt:lpstr>Ceramics</vt:lpstr>
      <vt:lpstr>Ceramics</vt:lpstr>
      <vt:lpstr>Ceramics</vt:lpstr>
      <vt:lpstr>Ceramics.</vt:lpstr>
    </vt:vector>
  </TitlesOfParts>
  <Company>Hewlett-Packard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Material Classification</dc:title>
  <dc:creator>Stevie R</dc:creator>
  <cp:lastModifiedBy>Stephen Read</cp:lastModifiedBy>
  <cp:revision>8</cp:revision>
  <dcterms:created xsi:type="dcterms:W3CDTF">2011-09-20T19:07:06Z</dcterms:created>
  <dcterms:modified xsi:type="dcterms:W3CDTF">2012-09-18T09:01:07Z</dcterms:modified>
</cp:coreProperties>
</file>