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7" r:id="rId11"/>
    <p:sldId id="269" r:id="rId12"/>
    <p:sldId id="271" r:id="rId13"/>
    <p:sldId id="272" r:id="rId14"/>
    <p:sldId id="273" r:id="rId15"/>
    <p:sldId id="274" r:id="rId16"/>
    <p:sldId id="275" r:id="rId17"/>
    <p:sldId id="27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6362C-D7B1-4FCC-9D83-C4460C47D3EB}" type="datetimeFigureOut">
              <a:rPr lang="en-GB" smtClean="0"/>
              <a:t>27/09/2011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97A5A-86B6-4B2E-98D4-918FC73C78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6362C-D7B1-4FCC-9D83-C4460C47D3EB}" type="datetimeFigureOut">
              <a:rPr lang="en-GB" smtClean="0"/>
              <a:t>27/09/2011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97A5A-86B6-4B2E-98D4-918FC73C78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6362C-D7B1-4FCC-9D83-C4460C47D3EB}" type="datetimeFigureOut">
              <a:rPr lang="en-GB" smtClean="0"/>
              <a:t>27/09/2011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97A5A-86B6-4B2E-98D4-918FC73C78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6362C-D7B1-4FCC-9D83-C4460C47D3EB}" type="datetimeFigureOut">
              <a:rPr lang="en-GB" smtClean="0"/>
              <a:t>27/09/2011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97A5A-86B6-4B2E-98D4-918FC73C78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6362C-D7B1-4FCC-9D83-C4460C47D3EB}" type="datetimeFigureOut">
              <a:rPr lang="en-GB" smtClean="0"/>
              <a:t>27/09/2011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97A5A-86B6-4B2E-98D4-918FC73C78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6362C-D7B1-4FCC-9D83-C4460C47D3EB}" type="datetimeFigureOut">
              <a:rPr lang="en-GB" smtClean="0"/>
              <a:t>27/09/2011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97A5A-86B6-4B2E-98D4-918FC73C78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6362C-D7B1-4FCC-9D83-C4460C47D3EB}" type="datetimeFigureOut">
              <a:rPr lang="en-GB" smtClean="0"/>
              <a:t>27/09/2011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97A5A-86B6-4B2E-98D4-918FC73C78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6362C-D7B1-4FCC-9D83-C4460C47D3EB}" type="datetimeFigureOut">
              <a:rPr lang="en-GB" smtClean="0"/>
              <a:t>27/09/2011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97A5A-86B6-4B2E-98D4-918FC73C78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6362C-D7B1-4FCC-9D83-C4460C47D3EB}" type="datetimeFigureOut">
              <a:rPr lang="en-GB" smtClean="0"/>
              <a:t>27/09/2011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97A5A-86B6-4B2E-98D4-918FC73C78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6362C-D7B1-4FCC-9D83-C4460C47D3EB}" type="datetimeFigureOut">
              <a:rPr lang="en-GB" smtClean="0"/>
              <a:t>27/09/2011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97A5A-86B6-4B2E-98D4-918FC73C78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6362C-D7B1-4FCC-9D83-C4460C47D3EB}" type="datetimeFigureOut">
              <a:rPr lang="en-GB" smtClean="0"/>
              <a:t>27/09/2011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97A5A-86B6-4B2E-98D4-918FC73C78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56362C-D7B1-4FCC-9D83-C4460C47D3EB}" type="datetimeFigureOut">
              <a:rPr lang="en-GB" smtClean="0"/>
              <a:t>27/09/2011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97A5A-86B6-4B2E-98D4-918FC73C7847}" type="slidenum">
              <a:rPr lang="en-GB" smtClean="0"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Smart Materials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>
                <a:solidFill>
                  <a:schemeClr val="tx2">
                    <a:satMod val="200000"/>
                  </a:schemeClr>
                </a:solidFill>
              </a:rPr>
              <a:t>Austenite Structure.</a:t>
            </a:r>
            <a:endParaRPr lang="en-GB" dirty="0">
              <a:solidFill>
                <a:schemeClr val="tx2">
                  <a:satMod val="200000"/>
                </a:schemeClr>
              </a:solidFill>
            </a:endParaRPr>
          </a:p>
        </p:txBody>
      </p:sp>
      <p:pic>
        <p:nvPicPr>
          <p:cNvPr id="16387" name="Content Placeholder 3" descr="fcc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000125" y="1428750"/>
            <a:ext cx="7143750" cy="4714875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dirty="0" err="1" smtClean="0">
                <a:solidFill>
                  <a:schemeClr val="tx2">
                    <a:satMod val="200000"/>
                  </a:schemeClr>
                </a:solidFill>
              </a:rPr>
              <a:t>Martensite</a:t>
            </a:r>
            <a:r>
              <a:rPr lang="en-GB" dirty="0" smtClean="0">
                <a:solidFill>
                  <a:schemeClr val="tx2">
                    <a:satMod val="200000"/>
                  </a:schemeClr>
                </a:solidFill>
              </a:rPr>
              <a:t>.</a:t>
            </a:r>
            <a:endParaRPr lang="en-GB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Whilst in this state the crystal structure is in a Body Centre Cubic formation.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dirty="0" err="1" smtClean="0">
                <a:solidFill>
                  <a:schemeClr val="tx2">
                    <a:satMod val="200000"/>
                  </a:schemeClr>
                </a:solidFill>
              </a:rPr>
              <a:t>Martensite</a:t>
            </a:r>
            <a:r>
              <a:rPr lang="en-GB" dirty="0" smtClean="0">
                <a:solidFill>
                  <a:schemeClr val="tx2">
                    <a:satMod val="200000"/>
                  </a:schemeClr>
                </a:solidFill>
              </a:rPr>
              <a:t> Structure.</a:t>
            </a:r>
            <a:endParaRPr lang="en-GB" dirty="0">
              <a:solidFill>
                <a:schemeClr val="tx2">
                  <a:satMod val="200000"/>
                </a:schemeClr>
              </a:solidFill>
            </a:endParaRPr>
          </a:p>
        </p:txBody>
      </p:sp>
      <p:pic>
        <p:nvPicPr>
          <p:cNvPr id="18435" name="Content Placeholder 3" descr="body%20centered%20cubic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071563" y="1500188"/>
            <a:ext cx="6858000" cy="4500562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Smart </a:t>
            </a:r>
            <a:r>
              <a:rPr lang="en-GB" dirty="0" smtClean="0"/>
              <a:t>Fluids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These are fluids whose properties can be altered by applying a magnetic or electric field.</a:t>
            </a:r>
          </a:p>
          <a:p>
            <a:r>
              <a:rPr lang="en-GB" dirty="0"/>
              <a:t>So far, the most useful of these materials alter their viscosity in an applied electric or magnetic field.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Smart Fluids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current model of the Audi TT uses a </a:t>
            </a:r>
            <a:r>
              <a:rPr lang="en-GB" dirty="0" smtClean="0"/>
              <a:t>smart fluid </a:t>
            </a:r>
            <a:r>
              <a:rPr lang="en-GB" dirty="0"/>
              <a:t>in its suspension. These </a:t>
            </a:r>
            <a:r>
              <a:rPr lang="en-GB" dirty="0" smtClean="0"/>
              <a:t>fluids have </a:t>
            </a:r>
            <a:r>
              <a:rPr lang="en-GB" dirty="0"/>
              <a:t>also been used as earthquake shock absorbers in some buildings in Japan.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Smart Fluids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magneto- </a:t>
            </a:r>
            <a:r>
              <a:rPr lang="en-GB" dirty="0" err="1"/>
              <a:t>rheostatic</a:t>
            </a:r>
            <a:r>
              <a:rPr lang="en-GB" dirty="0"/>
              <a:t> fluid is a smart fluid containing microscopic magnetic particles suspended in a carrier fluid that is usually a type of oil. When subjected to a magnetic field the viscosity of the fluid increases to the point where it virtually becomes a solid.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Smart Fluids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It is then said to be in its “on” state where the magnetic particles align themselves along the lines of magnetic flux greatly restricting the movement of the fluid.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Smart Fluids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Provided enough force is applied, the material will shear and by magnetic field strength can control the yield point at which this occurs. Magneto-</a:t>
            </a:r>
            <a:r>
              <a:rPr lang="en-GB" dirty="0" err="1"/>
              <a:t>rheostatic</a:t>
            </a:r>
            <a:r>
              <a:rPr lang="en-GB" dirty="0"/>
              <a:t> fluids have found applications in fast acting fluid clutches, brakes, shock absorbers and flow control valves.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Shape Memory Alloys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Smart materials or their correct terminology </a:t>
            </a:r>
            <a:r>
              <a:rPr lang="en-GB" dirty="0"/>
              <a:t>s</a:t>
            </a:r>
            <a:r>
              <a:rPr lang="en-GB" dirty="0" smtClean="0"/>
              <a:t>hape memory alloys are materials that "remember" their original shape and return to it when heated. 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Shape Memory Alloys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original shape can be set easily by heat treatment. These alloys are used in </a:t>
            </a:r>
            <a:r>
              <a:rPr lang="en-GB" dirty="0" err="1" smtClean="0"/>
              <a:t>orthopedic</a:t>
            </a:r>
            <a:r>
              <a:rPr lang="en-GB" dirty="0" smtClean="0"/>
              <a:t> implants and other medical applications, as well as in air conditioners and other home appliances, automobiles, etc.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Shape Memory Alloys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most widely used shape memory material is an alloy of Nickel and Titanium called </a:t>
            </a:r>
            <a:r>
              <a:rPr lang="en-GB" dirty="0" err="1" smtClean="0"/>
              <a:t>Nitinol</a:t>
            </a:r>
            <a:r>
              <a:rPr lang="en-GB" dirty="0" smtClean="0"/>
              <a:t>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Shape Memory Alloys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shape memory effect is caused by a temperature dependent crystal structure.</a:t>
            </a:r>
          </a:p>
          <a:p>
            <a:r>
              <a:rPr lang="en-GB" dirty="0" smtClean="0"/>
              <a:t>When an SMA is below its phase transformation temperature, it possesses a low yield strength crystallography referred to as </a:t>
            </a:r>
            <a:r>
              <a:rPr lang="en-GB" dirty="0" err="1" smtClean="0"/>
              <a:t>Martensite</a:t>
            </a:r>
            <a:r>
              <a:rPr lang="en-GB" dirty="0" smtClean="0"/>
              <a:t>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Shape Memory Alloys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While in this state, the material can be deformed into other shapes with relatively little force.</a:t>
            </a:r>
          </a:p>
          <a:p>
            <a:r>
              <a:rPr lang="en-GB" dirty="0" smtClean="0"/>
              <a:t>The new shape is retained provided the material is kept below its transformation</a:t>
            </a:r>
          </a:p>
          <a:p>
            <a:pPr>
              <a:buFont typeface="Wingdings" pitchFamily="2" charset="2"/>
              <a:buNone/>
            </a:pPr>
            <a:r>
              <a:rPr lang="en-GB" dirty="0" smtClean="0"/>
              <a:t>    temperature.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Shape Memory Alloys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When heated above this transformation temperature, the material reverts to its parent structure known as Austenite causing it to return to its original shape.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Phase Transformation</a:t>
            </a:r>
            <a:endParaRPr lang="en-GB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331640" y="1628800"/>
            <a:ext cx="6408712" cy="4248472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>
                <a:solidFill>
                  <a:schemeClr val="tx2">
                    <a:satMod val="200000"/>
                  </a:schemeClr>
                </a:solidFill>
              </a:rPr>
              <a:t>Austenite.</a:t>
            </a:r>
            <a:endParaRPr lang="en-GB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The high temperature causes the atoms to arrange themselves into high symmetry, often cubic arrangement known as the austenite phase.</a:t>
            </a:r>
          </a:p>
          <a:p>
            <a:r>
              <a:rPr lang="en-GB" smtClean="0"/>
              <a:t>Whilst in this state the crystal structure is in a Face Centre Cubic formation.</a:t>
            </a:r>
          </a:p>
          <a:p>
            <a:endParaRPr lang="en-GB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460</Words>
  <Application>Microsoft Office PowerPoint</Application>
  <PresentationFormat>On-screen Show (4:3)</PresentationFormat>
  <Paragraphs>35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Smart Materials</vt:lpstr>
      <vt:lpstr>Shape Memory Alloys</vt:lpstr>
      <vt:lpstr>Shape Memory Alloys</vt:lpstr>
      <vt:lpstr>Shape Memory Alloys</vt:lpstr>
      <vt:lpstr>Shape Memory Alloys</vt:lpstr>
      <vt:lpstr>Shape Memory Alloys</vt:lpstr>
      <vt:lpstr>Shape Memory Alloys</vt:lpstr>
      <vt:lpstr>Phase Transformation</vt:lpstr>
      <vt:lpstr>Austenite.</vt:lpstr>
      <vt:lpstr>Austenite Structure.</vt:lpstr>
      <vt:lpstr>Martensite.</vt:lpstr>
      <vt:lpstr>Martensite Structure.</vt:lpstr>
      <vt:lpstr>Smart Fluids</vt:lpstr>
      <vt:lpstr>Smart Fluids</vt:lpstr>
      <vt:lpstr>Smart Fluids</vt:lpstr>
      <vt:lpstr>Smart Fluids</vt:lpstr>
      <vt:lpstr>Smart Fluids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Smart Materials</dc:title>
  <dc:creator>Stevie R</dc:creator>
  <cp:lastModifiedBy>Stevie R</cp:lastModifiedBy>
  <cp:revision>2</cp:revision>
  <dcterms:created xsi:type="dcterms:W3CDTF">2011-09-27T20:35:59Z</dcterms:created>
  <dcterms:modified xsi:type="dcterms:W3CDTF">2011-09-27T20:54:46Z</dcterms:modified>
</cp:coreProperties>
</file>