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58" r:id="rId3"/>
    <p:sldId id="257" r:id="rId4"/>
    <p:sldId id="276" r:id="rId5"/>
    <p:sldId id="259" r:id="rId6"/>
    <p:sldId id="284" r:id="rId7"/>
    <p:sldId id="274" r:id="rId8"/>
    <p:sldId id="260" r:id="rId9"/>
    <p:sldId id="261" r:id="rId10"/>
    <p:sldId id="278" r:id="rId11"/>
    <p:sldId id="262" r:id="rId12"/>
    <p:sldId id="268" r:id="rId13"/>
    <p:sldId id="263" r:id="rId14"/>
    <p:sldId id="264" r:id="rId15"/>
    <p:sldId id="265" r:id="rId16"/>
    <p:sldId id="269" r:id="rId17"/>
    <p:sldId id="266" r:id="rId18"/>
    <p:sldId id="275" r:id="rId19"/>
    <p:sldId id="267" r:id="rId20"/>
    <p:sldId id="285" r:id="rId21"/>
    <p:sldId id="286" r:id="rId22"/>
    <p:sldId id="270" r:id="rId23"/>
    <p:sldId id="282" r:id="rId24"/>
    <p:sldId id="283" r:id="rId25"/>
    <p:sldId id="271" r:id="rId26"/>
    <p:sldId id="279" r:id="rId27"/>
    <p:sldId id="281" r:id="rId2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endParaRPr lang="en-GB"/>
          </a:p>
        </p:txBody>
      </p:sp>
      <p:sp>
        <p:nvSpPr>
          <p:cNvPr id="16" name="Slide Number Placeholder 15"/>
          <p:cNvSpPr>
            <a:spLocks noGrp="1"/>
          </p:cNvSpPr>
          <p:nvPr>
            <p:ph type="sldNum" sz="quarter" idx="11"/>
          </p:nvPr>
        </p:nvSpPr>
        <p:spPr/>
        <p:txBody>
          <a:bodyPr/>
          <a:lstStyle/>
          <a:p>
            <a:fld id="{5FB0856F-A3AC-4316-9153-872BADE8F285}" type="slidenum">
              <a:rPr lang="en-GB" smtClean="0"/>
              <a:pPr/>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B21609-1E2C-4E0C-9E59-150BCB2C90D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552B06-F6AB-42B8-9B74-5310880C26BC}"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1964F2C-E001-4109-9216-6918D8679648}"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endParaRPr lang="en-GB"/>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D74EC303-E910-42C4-950C-B2A317DF328C}"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endParaRPr lang="en-GB"/>
          </a:p>
        </p:txBody>
      </p:sp>
      <p:sp>
        <p:nvSpPr>
          <p:cNvPr id="15" name="Slide Number Placeholder 14"/>
          <p:cNvSpPr>
            <a:spLocks noGrp="1"/>
          </p:cNvSpPr>
          <p:nvPr>
            <p:ph type="sldNum" sz="quarter" idx="15"/>
          </p:nvPr>
        </p:nvSpPr>
        <p:spPr/>
        <p:txBody>
          <a:bodyPr/>
          <a:lstStyle>
            <a:lvl1pPr algn="ctr">
              <a:defRPr/>
            </a:lvl1pPr>
          </a:lstStyle>
          <a:p>
            <a:fld id="{1068E3EA-76E7-4859-ACA8-009E10778813}" type="slidenum">
              <a:rPr lang="en-GB" smtClean="0"/>
              <a:pPr/>
              <a:t>‹#›</a:t>
            </a:fld>
            <a:endParaRPr lang="en-GB"/>
          </a:p>
        </p:txBody>
      </p:sp>
      <p:sp>
        <p:nvSpPr>
          <p:cNvPr id="16" name="Footer Placeholder 15"/>
          <p:cNvSpPr>
            <a:spLocks noGrp="1"/>
          </p:cNvSpPr>
          <p:nvPr>
            <p:ph type="ftr" sz="quarter" idx="16"/>
          </p:nvPr>
        </p:nvSpPr>
        <p:spPr/>
        <p:txBody>
          <a:bodyPr/>
          <a:lstStyle/>
          <a:p>
            <a:endParaRPr lang="en-GB"/>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3B9BED-D175-4273-88B7-938AD51B2280}" type="slidenum">
              <a:rPr lang="en-GB" smtClean="0"/>
              <a:pPr/>
              <a:t>‹#›</a:t>
            </a:fld>
            <a:endParaRPr lang="en-GB"/>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2A76C-5ED9-4FF9-B67C-9A6953C3A479}"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69E79AE-20D1-4A34-8C18-3234C5D3F581}" type="slidenum">
              <a:rPr lang="en-GB" smtClean="0"/>
              <a:pPr/>
              <a:t>‹#›</a:t>
            </a:fld>
            <a:endParaRPr lang="en-GB"/>
          </a:p>
        </p:txBody>
      </p:sp>
      <p:sp>
        <p:nvSpPr>
          <p:cNvPr id="8" name="Footer Placeholder 7"/>
          <p:cNvSpPr>
            <a:spLocks noGrp="1"/>
          </p:cNvSpPr>
          <p:nvPr>
            <p:ph type="ftr" sz="quarter" idx="11"/>
          </p:nvPr>
        </p:nvSpPr>
        <p:spPr/>
        <p:txBody>
          <a:bodyPr/>
          <a:lstStyle/>
          <a:p>
            <a:endParaRPr lang="en-GB"/>
          </a:p>
        </p:txBody>
      </p:sp>
      <p:sp>
        <p:nvSpPr>
          <p:cNvPr id="7" name="Date Placeholder 6"/>
          <p:cNvSpPr>
            <a:spLocks noGrp="1"/>
          </p:cNvSpPr>
          <p:nvPr>
            <p:ph type="dt" sz="half" idx="10"/>
          </p:nvPr>
        </p:nvSpPr>
        <p:spPr/>
        <p:txBody>
          <a:bodyPr/>
          <a:lstStyle/>
          <a:p>
            <a:endParaRPr lang="en-GB"/>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69EAC04-6BED-4F11-9561-266C55685329}" type="slidenum">
              <a:rPr lang="en-GB" smtClean="0"/>
              <a:pPr/>
              <a:t>‹#›</a:t>
            </a:fld>
            <a:endParaRPr lang="en-GB"/>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17CF33-A99A-4C45-9D59-DFFB72D9369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GB"/>
          </a:p>
        </p:txBody>
      </p:sp>
      <p:sp>
        <p:nvSpPr>
          <p:cNvPr id="9" name="Slide Number Placeholder 8"/>
          <p:cNvSpPr>
            <a:spLocks noGrp="1"/>
          </p:cNvSpPr>
          <p:nvPr>
            <p:ph type="sldNum" sz="quarter" idx="15"/>
          </p:nvPr>
        </p:nvSpPr>
        <p:spPr/>
        <p:txBody>
          <a:bodyPr/>
          <a:lstStyle/>
          <a:p>
            <a:fld id="{1D9C9C0C-1317-487B-9F59-16F711493B89}" type="slidenum">
              <a:rPr lang="en-GB" smtClean="0"/>
              <a:pPr/>
              <a:t>‹#›</a:t>
            </a:fld>
            <a:endParaRPr lang="en-GB"/>
          </a:p>
        </p:txBody>
      </p:sp>
      <p:sp>
        <p:nvSpPr>
          <p:cNvPr id="10" name="Footer Placeholder 9"/>
          <p:cNvSpPr>
            <a:spLocks noGrp="1"/>
          </p:cNvSpPr>
          <p:nvPr>
            <p:ph type="ftr" sz="quarter" idx="16"/>
          </p:nvPr>
        </p:nvSpPr>
        <p:spPr/>
        <p:txBody>
          <a:bodyPr/>
          <a:lstStyle/>
          <a:p>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GB"/>
          </a:p>
        </p:txBody>
      </p:sp>
      <p:sp>
        <p:nvSpPr>
          <p:cNvPr id="9" name="Slide Number Placeholder 8"/>
          <p:cNvSpPr>
            <a:spLocks noGrp="1"/>
          </p:cNvSpPr>
          <p:nvPr>
            <p:ph type="sldNum" sz="quarter" idx="11"/>
          </p:nvPr>
        </p:nvSpPr>
        <p:spPr/>
        <p:txBody>
          <a:bodyPr/>
          <a:lstStyle/>
          <a:p>
            <a:fld id="{32EB9DAB-91EC-4F71-BC95-D0F48307996B}" type="slidenum">
              <a:rPr lang="en-GB" smtClean="0"/>
              <a:pPr/>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B7227D7-BDAD-4F26-8BE8-31746FDD4526}" type="slidenum">
              <a:rPr lang="en-GB" smtClean="0"/>
              <a:pPr/>
              <a:t>‹#›</a:t>
            </a:fld>
            <a:endParaRPr lang="en-GB"/>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5" r:id="rId12"/>
    <p:sldLayoutId id="2147483856"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908050"/>
            <a:ext cx="7918450" cy="2520950"/>
          </a:xfrm>
        </p:spPr>
        <p:txBody>
          <a:bodyPr>
            <a:normAutofit fontScale="90000"/>
          </a:bodyPr>
          <a:lstStyle/>
          <a:p>
            <a:r>
              <a:rPr lang="en-GB" sz="4400"/>
              <a:t>Ferrous Metallurgy:</a:t>
            </a:r>
            <a:br>
              <a:rPr lang="en-GB" sz="4400"/>
            </a:br>
            <a:r>
              <a:rPr lang="en-GB" sz="4400"/>
              <a:t/>
            </a:r>
            <a:br>
              <a:rPr lang="en-GB" sz="4400"/>
            </a:br>
            <a:r>
              <a:rPr lang="en-GB" sz="4400"/>
              <a:t> The Chemistry and Structure of Iron and Steel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p:cNvPicPr>
            <a:picLocks noGrp="1" noChangeAspect="1" noChangeArrowheads="1"/>
          </p:cNvPicPr>
          <p:nvPr>
            <p:ph idx="1"/>
          </p:nvPr>
        </p:nvPicPr>
        <p:blipFill>
          <a:blip r:embed="rId2" cstate="print"/>
          <a:srcRect/>
          <a:stretch>
            <a:fillRect/>
          </a:stretch>
        </p:blipFill>
        <p:spPr>
          <a:xfrm>
            <a:off x="1042988" y="620713"/>
            <a:ext cx="7058025" cy="537527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lstStyle/>
          <a:p>
            <a:pPr>
              <a:buFont typeface="Wingdings" pitchFamily="2" charset="2"/>
              <a:buNone/>
            </a:pPr>
            <a:r>
              <a:rPr lang="en-GB" dirty="0"/>
              <a:t>The structure of pure iron.  </a:t>
            </a:r>
          </a:p>
          <a:p>
            <a:pPr>
              <a:buFont typeface="Wingdings" pitchFamily="2" charset="2"/>
              <a:buNone/>
            </a:pPr>
            <a:endParaRPr lang="en-GB" dirty="0"/>
          </a:p>
          <a:p>
            <a:pPr>
              <a:buFont typeface="Wingdings" pitchFamily="2" charset="2"/>
              <a:buNone/>
            </a:pPr>
            <a:r>
              <a:rPr lang="en-GB" dirty="0"/>
              <a:t>	Has a body-centred cubic (BCC) crystal structure. It is soft and ductile and imparts these properties to the steel.  Very little carbon (less than 0.01% carbon will dissolve in ferrite at room temperature). </a:t>
            </a:r>
            <a:r>
              <a:rPr lang="en-GB" dirty="0" smtClean="0"/>
              <a:t> </a:t>
            </a:r>
            <a:endParaRPr lang="en-GB" dirty="0"/>
          </a:p>
        </p:txBody>
      </p:sp>
      <p:sp>
        <p:nvSpPr>
          <p:cNvPr id="87042" name="Rectangle 2"/>
          <p:cNvSpPr>
            <a:spLocks noGrp="1" noChangeArrowheads="1"/>
          </p:cNvSpPr>
          <p:nvPr>
            <p:ph type="title"/>
          </p:nvPr>
        </p:nvSpPr>
        <p:spPr/>
        <p:txBody>
          <a:bodyPr/>
          <a:lstStyle/>
          <a:p>
            <a:r>
              <a:rPr lang="en-GB"/>
              <a:t>Ferrite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323850" y="908050"/>
            <a:ext cx="4114800" cy="4573588"/>
          </a:xfrm>
        </p:spPr>
        <p:txBody>
          <a:bodyPr/>
          <a:lstStyle/>
          <a:p>
            <a:pPr>
              <a:buFont typeface="Wingdings" pitchFamily="2" charset="2"/>
              <a:buNone/>
            </a:pPr>
            <a:r>
              <a:rPr lang="en-GB" sz="2400"/>
              <a:t>	A photomicrograph of 0.1% carbon steel (mild steel).  The light areas are ferrite.</a:t>
            </a:r>
          </a:p>
        </p:txBody>
      </p:sp>
      <p:pic>
        <p:nvPicPr>
          <p:cNvPr id="93188" name="Picture 4" descr="0"/>
          <p:cNvPicPr>
            <a:picLocks noChangeAspect="1" noChangeArrowheads="1"/>
          </p:cNvPicPr>
          <p:nvPr/>
        </p:nvPicPr>
        <p:blipFill>
          <a:blip r:embed="rId2" cstate="print"/>
          <a:srcRect/>
          <a:stretch>
            <a:fillRect/>
          </a:stretch>
        </p:blipFill>
        <p:spPr bwMode="auto">
          <a:xfrm>
            <a:off x="5003800" y="908050"/>
            <a:ext cx="3887788" cy="388778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p:txBody>
          <a:bodyPr/>
          <a:lstStyle/>
          <a:p>
            <a:pPr>
              <a:lnSpc>
                <a:spcPct val="90000"/>
              </a:lnSpc>
              <a:buFont typeface="Wingdings" pitchFamily="2" charset="2"/>
              <a:buNone/>
            </a:pPr>
            <a:r>
              <a:rPr lang="en-GB" dirty="0"/>
              <a:t>This is the structure of iron at high temperatures (over 912 deg C). </a:t>
            </a:r>
          </a:p>
          <a:p>
            <a:pPr>
              <a:lnSpc>
                <a:spcPct val="90000"/>
              </a:lnSpc>
              <a:buFont typeface="Wingdings" pitchFamily="2" charset="2"/>
              <a:buNone/>
            </a:pPr>
            <a:r>
              <a:rPr lang="en-GB" dirty="0"/>
              <a:t>	Has a face-centre cubic (FCC) crystal structure.   This material is important in that it is the structure from which other structures are formed when the material cools </a:t>
            </a:r>
            <a:r>
              <a:rPr lang="en-GB" dirty="0" smtClean="0"/>
              <a:t>from an </a:t>
            </a:r>
            <a:r>
              <a:rPr lang="en-GB" dirty="0"/>
              <a:t>elevated </a:t>
            </a:r>
            <a:r>
              <a:rPr lang="en-GB" dirty="0" smtClean="0"/>
              <a:t>temperature</a:t>
            </a:r>
            <a:r>
              <a:rPr lang="en-GB" dirty="0" smtClean="0"/>
              <a:t>. Not </a:t>
            </a:r>
            <a:r>
              <a:rPr lang="en-GB" dirty="0"/>
              <a:t>present at room temperatures.</a:t>
            </a:r>
          </a:p>
        </p:txBody>
      </p:sp>
      <p:sp>
        <p:nvSpPr>
          <p:cNvPr id="88066" name="Rectangle 2"/>
          <p:cNvSpPr>
            <a:spLocks noGrp="1" noChangeArrowheads="1"/>
          </p:cNvSpPr>
          <p:nvPr>
            <p:ph type="title"/>
          </p:nvPr>
        </p:nvSpPr>
        <p:spPr/>
        <p:txBody>
          <a:bodyPr/>
          <a:lstStyle/>
          <a:p>
            <a:r>
              <a:rPr lang="en-GB"/>
              <a:t>Austenite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idx="1"/>
          </p:nvPr>
        </p:nvSpPr>
        <p:spPr/>
        <p:txBody>
          <a:bodyPr/>
          <a:lstStyle/>
          <a:p>
            <a:pPr>
              <a:buFont typeface="Wingdings" pitchFamily="2" charset="2"/>
              <a:buNone/>
            </a:pPr>
            <a:r>
              <a:rPr lang="en-GB"/>
              <a:t>A compound of iron and carbon, iron carbide (Fe</a:t>
            </a:r>
            <a:r>
              <a:rPr lang="en-GB" sz="2000"/>
              <a:t>3</a:t>
            </a:r>
            <a:r>
              <a:rPr lang="en-GB"/>
              <a:t>C).  </a:t>
            </a:r>
          </a:p>
          <a:p>
            <a:pPr>
              <a:buFont typeface="Wingdings" pitchFamily="2" charset="2"/>
              <a:buNone/>
            </a:pPr>
            <a:endParaRPr lang="en-GB"/>
          </a:p>
          <a:p>
            <a:pPr>
              <a:buFont typeface="Wingdings" pitchFamily="2" charset="2"/>
              <a:buNone/>
            </a:pPr>
            <a:r>
              <a:rPr lang="en-GB"/>
              <a:t>	It is hard and brittle and its presence in steels causes an increase in hardness and a reduction in ductility and toughness.</a:t>
            </a:r>
          </a:p>
        </p:txBody>
      </p:sp>
      <p:sp>
        <p:nvSpPr>
          <p:cNvPr id="89090" name="Rectangle 2"/>
          <p:cNvSpPr>
            <a:spLocks noGrp="1" noChangeArrowheads="1"/>
          </p:cNvSpPr>
          <p:nvPr>
            <p:ph type="title"/>
          </p:nvPr>
        </p:nvSpPr>
        <p:spPr/>
        <p:txBody>
          <a:bodyPr/>
          <a:lstStyle/>
          <a:p>
            <a:r>
              <a:rPr lang="en-GB"/>
              <a:t>Cementite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pPr>
              <a:lnSpc>
                <a:spcPct val="90000"/>
              </a:lnSpc>
              <a:buFont typeface="Wingdings" pitchFamily="2" charset="2"/>
              <a:buNone/>
            </a:pPr>
            <a:r>
              <a:rPr lang="en-GB"/>
              <a:t>A laminated structure formed of alternate layers of ferrite and cementite.  </a:t>
            </a:r>
          </a:p>
          <a:p>
            <a:pPr>
              <a:lnSpc>
                <a:spcPct val="90000"/>
              </a:lnSpc>
              <a:buFont typeface="Wingdings" pitchFamily="2" charset="2"/>
              <a:buNone/>
            </a:pPr>
            <a:endParaRPr lang="en-GB"/>
          </a:p>
          <a:p>
            <a:pPr>
              <a:lnSpc>
                <a:spcPct val="90000"/>
              </a:lnSpc>
              <a:buFont typeface="Wingdings" pitchFamily="2" charset="2"/>
              <a:buNone/>
            </a:pPr>
            <a:r>
              <a:rPr lang="en-GB"/>
              <a:t>	It combines the hardness and strength of cementite with the ductility of ferrite and is the key to the wide range of the properties of steels.  The laminar structure also acts as a barrier to crack movement as in composites.  This gives it toughness.</a:t>
            </a:r>
          </a:p>
        </p:txBody>
      </p:sp>
      <p:sp>
        <p:nvSpPr>
          <p:cNvPr id="90114" name="Rectangle 2"/>
          <p:cNvSpPr>
            <a:spLocks noGrp="1" noChangeArrowheads="1"/>
          </p:cNvSpPr>
          <p:nvPr>
            <p:ph type="title"/>
          </p:nvPr>
        </p:nvSpPr>
        <p:spPr/>
        <p:txBody>
          <a:bodyPr/>
          <a:lstStyle/>
          <a:p>
            <a:r>
              <a:rPr lang="en-GB"/>
              <a:t>Pearlite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idx="1"/>
          </p:nvPr>
        </p:nvSpPr>
        <p:spPr>
          <a:xfrm>
            <a:off x="5076825" y="1916113"/>
            <a:ext cx="3455988" cy="3457575"/>
          </a:xfrm>
        </p:spPr>
        <p:txBody>
          <a:bodyPr/>
          <a:lstStyle/>
          <a:p>
            <a:pPr>
              <a:buFont typeface="Wingdings" pitchFamily="2" charset="2"/>
              <a:buNone/>
            </a:pPr>
            <a:r>
              <a:rPr lang="en-GB" sz="2400"/>
              <a:t>	Two-dimensional view of pearlite, consisting of alternating layers of cementite and ferrite.</a:t>
            </a:r>
            <a:r>
              <a:rPr lang="en-GB"/>
              <a:t> </a:t>
            </a:r>
          </a:p>
        </p:txBody>
      </p:sp>
      <p:pic>
        <p:nvPicPr>
          <p:cNvPr id="94214" name="Picture 6" descr="Microstructure of pearlite"/>
          <p:cNvPicPr>
            <a:picLocks noChangeAspect="1" noChangeArrowheads="1"/>
          </p:cNvPicPr>
          <p:nvPr/>
        </p:nvPicPr>
        <p:blipFill>
          <a:blip r:embed="rId2" cstate="print"/>
          <a:srcRect/>
          <a:stretch>
            <a:fillRect/>
          </a:stretch>
        </p:blipFill>
        <p:spPr bwMode="auto">
          <a:xfrm>
            <a:off x="1187450" y="765175"/>
            <a:ext cx="3671888" cy="32639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p:txBody>
          <a:bodyPr/>
          <a:lstStyle/>
          <a:p>
            <a:pPr>
              <a:buFont typeface="Wingdings" pitchFamily="2" charset="2"/>
              <a:buNone/>
            </a:pPr>
            <a:r>
              <a:rPr lang="en-GB"/>
              <a:t>A very hard needle-like structure of iron and carbon.</a:t>
            </a:r>
          </a:p>
          <a:p>
            <a:pPr>
              <a:buFont typeface="Wingdings" pitchFamily="2" charset="2"/>
              <a:buNone/>
            </a:pPr>
            <a:r>
              <a:rPr lang="en-GB"/>
              <a:t>	</a:t>
            </a:r>
          </a:p>
          <a:p>
            <a:pPr>
              <a:buFont typeface="Wingdings" pitchFamily="2" charset="2"/>
              <a:buNone/>
            </a:pPr>
            <a:r>
              <a:rPr lang="en-GB"/>
              <a:t>	Only formed by very rapid cooling from the austenitic structure (i.e. above upper critical temperature).  Needs to be modified by tempering before acceptable properties reached.</a:t>
            </a:r>
          </a:p>
        </p:txBody>
      </p:sp>
      <p:sp>
        <p:nvSpPr>
          <p:cNvPr id="91138" name="Rectangle 2"/>
          <p:cNvSpPr>
            <a:spLocks noGrp="1" noChangeArrowheads="1"/>
          </p:cNvSpPr>
          <p:nvPr>
            <p:ph type="title"/>
          </p:nvPr>
        </p:nvSpPr>
        <p:spPr/>
        <p:txBody>
          <a:bodyPr/>
          <a:lstStyle/>
          <a:p>
            <a:r>
              <a:rPr lang="en-GB"/>
              <a:t>Martensite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idx="1"/>
          </p:nvPr>
        </p:nvSpPr>
        <p:spPr>
          <a:xfrm>
            <a:off x="5219700" y="3068638"/>
            <a:ext cx="3609975" cy="3413125"/>
          </a:xfrm>
        </p:spPr>
        <p:txBody>
          <a:bodyPr/>
          <a:lstStyle/>
          <a:p>
            <a:pPr>
              <a:buFont typeface="Wingdings" pitchFamily="2" charset="2"/>
              <a:buNone/>
            </a:pPr>
            <a:r>
              <a:rPr lang="en-GB" sz="2400"/>
              <a:t>	The needle-like structure of martensite, the white areas are retained austenite.</a:t>
            </a:r>
          </a:p>
        </p:txBody>
      </p:sp>
      <p:sp>
        <p:nvSpPr>
          <p:cNvPr id="103429" name="AutoShape 5" descr="martensite"/>
          <p:cNvSpPr>
            <a:spLocks noChangeAspect="1" noChangeArrowheads="1"/>
          </p:cNvSpPr>
          <p:nvPr/>
        </p:nvSpPr>
        <p:spPr bwMode="auto">
          <a:xfrm>
            <a:off x="4419600" y="3276600"/>
            <a:ext cx="304800" cy="304800"/>
          </a:xfrm>
          <a:prstGeom prst="rect">
            <a:avLst/>
          </a:prstGeom>
          <a:noFill/>
        </p:spPr>
        <p:txBody>
          <a:bodyPr/>
          <a:lstStyle/>
          <a:p>
            <a:endParaRPr lang="en-GB"/>
          </a:p>
        </p:txBody>
      </p:sp>
      <p:pic>
        <p:nvPicPr>
          <p:cNvPr id="103430" name="Picture 6" descr="martensite"/>
          <p:cNvPicPr>
            <a:picLocks noChangeAspect="1" noChangeArrowheads="1"/>
          </p:cNvPicPr>
          <p:nvPr/>
        </p:nvPicPr>
        <p:blipFill>
          <a:blip r:embed="rId2" cstate="print"/>
          <a:srcRect/>
          <a:stretch>
            <a:fillRect/>
          </a:stretch>
        </p:blipFill>
        <p:spPr bwMode="auto">
          <a:xfrm>
            <a:off x="900113" y="908050"/>
            <a:ext cx="4176712" cy="348138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noChangeArrowheads="1"/>
          </p:cNvSpPr>
          <p:nvPr>
            <p:ph idx="1"/>
          </p:nvPr>
        </p:nvSpPr>
        <p:spPr/>
        <p:txBody>
          <a:bodyPr/>
          <a:lstStyle/>
          <a:p>
            <a:pPr>
              <a:buFont typeface="Wingdings" pitchFamily="2" charset="2"/>
              <a:buNone/>
            </a:pPr>
            <a:r>
              <a:rPr lang="en-GB"/>
              <a:t>	In steels none of the carbon is present as free carbon.  It is all dissolved in the iron as part of the previously described structures.</a:t>
            </a:r>
          </a:p>
        </p:txBody>
      </p:sp>
      <p:sp>
        <p:nvSpPr>
          <p:cNvPr id="92162" name="Rectangle 2"/>
          <p:cNvSpPr>
            <a:spLocks noGrp="1" noChangeArrowheads="1"/>
          </p:cNvSpPr>
          <p:nvPr>
            <p:ph type="title"/>
          </p:nvPr>
        </p:nvSpPr>
        <p:spPr/>
        <p:txBody>
          <a:bodyPr/>
          <a:lstStyle/>
          <a:p>
            <a:r>
              <a:rPr lang="en-GB"/>
              <a:t>Carbon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p:txBody>
          <a:bodyPr/>
          <a:lstStyle/>
          <a:p>
            <a:r>
              <a:rPr lang="en-GB"/>
              <a:t>Iron from which the residual carbon left over from smelting has been removed.</a:t>
            </a:r>
          </a:p>
          <a:p>
            <a:r>
              <a:rPr lang="en-GB"/>
              <a:t>In the pure state it is a very soft grey metal</a:t>
            </a:r>
          </a:p>
          <a:p>
            <a:r>
              <a:rPr lang="en-GB"/>
              <a:t>Of no commercial use</a:t>
            </a:r>
          </a:p>
        </p:txBody>
      </p:sp>
      <p:sp>
        <p:nvSpPr>
          <p:cNvPr id="82946" name="Rectangle 2"/>
          <p:cNvSpPr>
            <a:spLocks noGrp="1" noChangeArrowheads="1"/>
          </p:cNvSpPr>
          <p:nvPr>
            <p:ph type="title"/>
          </p:nvPr>
        </p:nvSpPr>
        <p:spPr/>
        <p:txBody>
          <a:bodyPr/>
          <a:lstStyle/>
          <a:p>
            <a:r>
              <a:rPr lang="en-GB"/>
              <a:t>Pure Iron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1" name="Picture 5" descr="0"/>
          <p:cNvPicPr>
            <a:picLocks noGrp="1" noChangeAspect="1" noChangeArrowheads="1"/>
          </p:cNvPicPr>
          <p:nvPr>
            <p:ph idx="1"/>
          </p:nvPr>
        </p:nvPicPr>
        <p:blipFill>
          <a:blip r:embed="rId2" cstate="print"/>
          <a:stretch>
            <a:fillRect/>
          </a:stretch>
        </p:blipFill>
        <p:spPr>
          <a:xfrm>
            <a:off x="2286000" y="1524000"/>
            <a:ext cx="4572000" cy="4572000"/>
          </a:xfrm>
          <a:noFill/>
          <a:ln/>
        </p:spPr>
      </p:pic>
      <p:sp>
        <p:nvSpPr>
          <p:cNvPr id="126978" name="Rectangle 2"/>
          <p:cNvSpPr>
            <a:spLocks noGrp="1" noChangeArrowheads="1"/>
          </p:cNvSpPr>
          <p:nvPr>
            <p:ph type="title"/>
          </p:nvPr>
        </p:nvSpPr>
        <p:spPr/>
        <p:txBody>
          <a:bodyPr/>
          <a:lstStyle/>
          <a:p>
            <a:r>
              <a:rPr lang="en-GB"/>
              <a:t>0.1% Carbon Steel</a:t>
            </a:r>
          </a:p>
        </p:txBody>
      </p:sp>
      <p:sp>
        <p:nvSpPr>
          <p:cNvPr id="126984" name="Text Box 8"/>
          <p:cNvSpPr txBox="1">
            <a:spLocks noChangeArrowheads="1"/>
          </p:cNvSpPr>
          <p:nvPr/>
        </p:nvSpPr>
        <p:spPr bwMode="auto">
          <a:xfrm>
            <a:off x="611188" y="1773238"/>
            <a:ext cx="2520950" cy="1006475"/>
          </a:xfrm>
          <a:prstGeom prst="rect">
            <a:avLst/>
          </a:prstGeom>
          <a:noFill/>
          <a:ln w="9525">
            <a:noFill/>
            <a:miter lim="800000"/>
            <a:headEnd/>
            <a:tailEnd/>
          </a:ln>
          <a:effectLst/>
        </p:spPr>
        <p:txBody>
          <a:bodyPr>
            <a:spAutoFit/>
          </a:bodyPr>
          <a:lstStyle/>
          <a:p>
            <a:pPr>
              <a:spcBef>
                <a:spcPct val="50000"/>
              </a:spcBef>
            </a:pPr>
            <a:r>
              <a:rPr lang="en-GB" sz="2000"/>
              <a:t>Note the small amount of pearlite in the structure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102" name="Picture 6" descr="body in white"/>
          <p:cNvPicPr>
            <a:picLocks noGrp="1" noChangeAspect="1" noChangeArrowheads="1"/>
          </p:cNvPicPr>
          <p:nvPr>
            <p:ph idx="1"/>
          </p:nvPr>
        </p:nvPicPr>
        <p:blipFill>
          <a:blip r:embed="rId2" cstate="print"/>
          <a:stretch>
            <a:fillRect/>
          </a:stretch>
        </p:blipFill>
        <p:spPr>
          <a:xfrm>
            <a:off x="3011424" y="2639568"/>
            <a:ext cx="3121152" cy="2340864"/>
          </a:xfrm>
          <a:noFill/>
          <a:ln/>
        </p:spPr>
      </p:pic>
      <p:sp>
        <p:nvSpPr>
          <p:cNvPr id="132100" name="Rectangle 4"/>
          <p:cNvSpPr>
            <a:spLocks noGrp="1" noChangeArrowheads="1"/>
          </p:cNvSpPr>
          <p:nvPr>
            <p:ph type="title"/>
          </p:nvPr>
        </p:nvSpPr>
        <p:spPr/>
        <p:txBody>
          <a:bodyPr/>
          <a:lstStyle/>
          <a:p>
            <a:r>
              <a:rPr lang="en-GB"/>
              <a:t>Applications</a:t>
            </a:r>
          </a:p>
        </p:txBody>
      </p:sp>
      <p:sp>
        <p:nvSpPr>
          <p:cNvPr id="132103" name="Text Box 7"/>
          <p:cNvSpPr txBox="1">
            <a:spLocks noChangeArrowheads="1"/>
          </p:cNvSpPr>
          <p:nvPr/>
        </p:nvSpPr>
        <p:spPr bwMode="auto">
          <a:xfrm>
            <a:off x="395288" y="2205038"/>
            <a:ext cx="2592387" cy="1006475"/>
          </a:xfrm>
          <a:prstGeom prst="rect">
            <a:avLst/>
          </a:prstGeom>
          <a:noFill/>
          <a:ln w="9525">
            <a:noFill/>
            <a:miter lim="800000"/>
            <a:headEnd/>
            <a:tailEnd/>
          </a:ln>
          <a:effectLst/>
        </p:spPr>
        <p:txBody>
          <a:bodyPr>
            <a:spAutoFit/>
          </a:bodyPr>
          <a:lstStyle/>
          <a:p>
            <a:pPr>
              <a:spcBef>
                <a:spcPct val="50000"/>
              </a:spcBef>
            </a:pPr>
            <a:r>
              <a:rPr lang="en-GB" sz="2000"/>
              <a:t>A typical application of low carbon steel in a car body.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p:txBody>
          <a:bodyPr/>
          <a:lstStyle/>
          <a:p>
            <a:pPr>
              <a:buFont typeface="Wingdings" pitchFamily="2" charset="2"/>
              <a:buNone/>
            </a:pPr>
            <a:r>
              <a:rPr lang="en-GB"/>
              <a:t>	</a:t>
            </a:r>
            <a:r>
              <a:rPr lang="en-GB" sz="2800"/>
              <a:t>Increasing the carbon content decreases the amount of </a:t>
            </a:r>
            <a:r>
              <a:rPr lang="en-GB" sz="2800" i="1"/>
              <a:t>ferrite</a:t>
            </a:r>
            <a:r>
              <a:rPr lang="en-GB" sz="2800"/>
              <a:t> and increases the proportion of </a:t>
            </a:r>
            <a:r>
              <a:rPr lang="en-GB" sz="2800" i="1"/>
              <a:t>pearlite</a:t>
            </a:r>
            <a:r>
              <a:rPr lang="en-GB" sz="2800"/>
              <a:t> in the structure.</a:t>
            </a:r>
          </a:p>
        </p:txBody>
      </p:sp>
      <p:sp>
        <p:nvSpPr>
          <p:cNvPr id="95234" name="Rectangle 2"/>
          <p:cNvSpPr>
            <a:spLocks noGrp="1" noChangeArrowheads="1"/>
          </p:cNvSpPr>
          <p:nvPr>
            <p:ph type="title"/>
          </p:nvPr>
        </p:nvSpPr>
        <p:spPr/>
        <p:txBody>
          <a:bodyPr/>
          <a:lstStyle/>
          <a:p>
            <a:r>
              <a:rPr lang="en-GB"/>
              <a:t>Effect of Carbon Content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p:txBody>
          <a:bodyPr/>
          <a:lstStyle/>
          <a:p>
            <a:r>
              <a:rPr lang="en-GB"/>
              <a:t>0.2% Carbon Steel</a:t>
            </a:r>
          </a:p>
        </p:txBody>
      </p:sp>
      <p:pic>
        <p:nvPicPr>
          <p:cNvPr id="119814" name="Picture 6" descr="0"/>
          <p:cNvPicPr>
            <a:picLocks noGrp="1" noChangeAspect="1" noChangeArrowheads="1"/>
          </p:cNvPicPr>
          <p:nvPr>
            <p:ph sz="half" idx="1"/>
          </p:nvPr>
        </p:nvPicPr>
        <p:blipFill>
          <a:blip r:embed="rId2" cstate="print"/>
          <a:srcRect/>
          <a:stretch>
            <a:fillRect/>
          </a:stretch>
        </p:blipFill>
        <p:spPr>
          <a:xfrm>
            <a:off x="1116013" y="1700213"/>
            <a:ext cx="5256212" cy="3495675"/>
          </a:xfrm>
          <a:noFill/>
          <a:ln/>
        </p:spPr>
      </p:pic>
      <p:sp>
        <p:nvSpPr>
          <p:cNvPr id="119815" name="Rectangle 7"/>
          <p:cNvSpPr>
            <a:spLocks noGrp="1" noChangeArrowheads="1"/>
          </p:cNvSpPr>
          <p:nvPr>
            <p:ph type="body" sz="half" idx="2"/>
          </p:nvPr>
        </p:nvSpPr>
        <p:spPr>
          <a:xfrm>
            <a:off x="4787900" y="5157788"/>
            <a:ext cx="3960813" cy="1223962"/>
          </a:xfrm>
        </p:spPr>
        <p:txBody>
          <a:bodyPr/>
          <a:lstStyle/>
          <a:p>
            <a:pPr>
              <a:buFont typeface="Wingdings" pitchFamily="2" charset="2"/>
              <a:buNone/>
            </a:pPr>
            <a:r>
              <a:rPr lang="en-GB" sz="2800"/>
              <a:t>	</a:t>
            </a:r>
            <a:r>
              <a:rPr lang="en-GB" sz="2000"/>
              <a:t>Note the increased amount of pearlite compared with the 0.1% ‘dead mild’ steel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idx="1"/>
          </p:nvPr>
        </p:nvSpPr>
        <p:spPr/>
        <p:txBody>
          <a:bodyPr/>
          <a:lstStyle/>
          <a:p>
            <a:pPr>
              <a:buFont typeface="Wingdings" pitchFamily="2" charset="2"/>
              <a:buNone/>
            </a:pPr>
            <a:r>
              <a:rPr lang="en-GB"/>
              <a:t>	This leads to an increase in strength and hardness and a reduction in ductility.  </a:t>
            </a:r>
          </a:p>
          <a:p>
            <a:pPr>
              <a:buFont typeface="Wingdings" pitchFamily="2" charset="2"/>
              <a:buNone/>
            </a:pPr>
            <a:endParaRPr lang="en-GB"/>
          </a:p>
          <a:p>
            <a:pPr>
              <a:buFont typeface="Wingdings" pitchFamily="2" charset="2"/>
              <a:buNone/>
            </a:pPr>
            <a:r>
              <a:rPr lang="en-GB"/>
              <a:t>	This continues until there is 0.8% carbon at which point the structure is 100% </a:t>
            </a:r>
            <a:r>
              <a:rPr lang="en-GB" i="1"/>
              <a:t>pearlite</a:t>
            </a:r>
            <a:r>
              <a:rPr lang="en-GB"/>
              <a:t>.  This is known as a </a:t>
            </a:r>
            <a:r>
              <a:rPr lang="en-GB" b="1" i="1"/>
              <a:t>eutectic</a:t>
            </a:r>
            <a:r>
              <a:rPr lang="en-GB"/>
              <a:t> structure.</a:t>
            </a:r>
          </a:p>
        </p:txBody>
      </p:sp>
      <p:sp>
        <p:nvSpPr>
          <p:cNvPr id="122882" name="Rectangle 2"/>
          <p:cNvSpPr>
            <a:spLocks noGrp="1" noChangeArrowheads="1"/>
          </p:cNvSpPr>
          <p:nvPr>
            <p:ph type="title"/>
          </p:nvPr>
        </p:nvSpPr>
        <p:spPr/>
        <p:txBody>
          <a:bodyPr/>
          <a:lstStyle/>
          <a:p>
            <a:r>
              <a:rPr lang="en-GB"/>
              <a:t>Eutectic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3"/>
          <p:cNvSpPr>
            <a:spLocks noGrp="1" noChangeArrowheads="1"/>
          </p:cNvSpPr>
          <p:nvPr>
            <p:ph idx="1"/>
          </p:nvPr>
        </p:nvSpPr>
        <p:spPr/>
        <p:txBody>
          <a:bodyPr/>
          <a:lstStyle/>
          <a:p>
            <a:pPr>
              <a:buFont typeface="Wingdings" pitchFamily="2" charset="2"/>
              <a:buNone/>
            </a:pPr>
            <a:r>
              <a:rPr lang="en-GB"/>
              <a:t>	As carbon content increases beyond 0.8%, no more </a:t>
            </a:r>
            <a:r>
              <a:rPr lang="en-GB" i="1"/>
              <a:t>pearlite</a:t>
            </a:r>
            <a:r>
              <a:rPr lang="en-GB"/>
              <a:t> can be formed.  </a:t>
            </a:r>
          </a:p>
          <a:p>
            <a:pPr>
              <a:buFont typeface="Wingdings" pitchFamily="2" charset="2"/>
              <a:buNone/>
            </a:pPr>
            <a:r>
              <a:rPr lang="en-GB"/>
              <a:t>	The excess carbon forms </a:t>
            </a:r>
            <a:r>
              <a:rPr lang="en-GB" i="1"/>
              <a:t>cementite</a:t>
            </a:r>
            <a:r>
              <a:rPr lang="en-GB"/>
              <a:t> which is deposited in between the </a:t>
            </a:r>
            <a:r>
              <a:rPr lang="en-GB" i="1"/>
              <a:t>pearlite</a:t>
            </a:r>
            <a:r>
              <a:rPr lang="en-GB"/>
              <a:t> grains.  This increases the hardness, but slightly reduces the strength.  The ductility of all plain carbon steels over 0.8% carbon is very low.</a:t>
            </a:r>
          </a:p>
        </p:txBody>
      </p:sp>
      <p:sp>
        <p:nvSpPr>
          <p:cNvPr id="96258" name="Rectangle 2"/>
          <p:cNvSpPr>
            <a:spLocks noGrp="1" noChangeArrowheads="1"/>
          </p:cNvSpPr>
          <p:nvPr>
            <p:ph type="title"/>
          </p:nvPr>
        </p:nvSpPr>
        <p:spPr/>
        <p:txBody>
          <a:bodyPr/>
          <a:lstStyle/>
          <a:p>
            <a:r>
              <a:rPr lang="en-GB"/>
              <a:t>Over 0.8% Carbon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826" name="Rectangle 186"/>
          <p:cNvSpPr>
            <a:spLocks noGrp="1" noChangeArrowheads="1"/>
          </p:cNvSpPr>
          <p:nvPr>
            <p:ph type="title"/>
          </p:nvPr>
        </p:nvSpPr>
        <p:spPr/>
        <p:txBody>
          <a:bodyPr/>
          <a:lstStyle/>
          <a:p>
            <a:r>
              <a:rPr lang="en-GB"/>
              <a:t>Properties of Carbon Steels</a:t>
            </a:r>
          </a:p>
        </p:txBody>
      </p:sp>
      <p:graphicFrame>
        <p:nvGraphicFramePr>
          <p:cNvPr id="112828" name="Group 188"/>
          <p:cNvGraphicFramePr>
            <a:graphicFrameLocks noGrp="1"/>
          </p:cNvGraphicFramePr>
          <p:nvPr>
            <p:ph type="tbl" idx="1"/>
          </p:nvPr>
        </p:nvGraphicFramePr>
        <p:xfrm>
          <a:off x="457200" y="1600200"/>
          <a:ext cx="8229600" cy="4855210"/>
        </p:xfrm>
        <a:graphic>
          <a:graphicData uri="http://schemas.openxmlformats.org/drawingml/2006/table">
            <a:tbl>
              <a:tblPr/>
              <a:tblGrid>
                <a:gridCol w="2085975"/>
                <a:gridCol w="3381375"/>
                <a:gridCol w="2762250"/>
              </a:tblGrid>
              <a:tr h="5270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Carbon content</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wt %</a:t>
                      </a:r>
                      <a:endParaRPr kumimoji="0" lang="en-US"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Properties</a:t>
                      </a:r>
                      <a:endParaRPr kumimoji="0" lang="en-GB"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Applications</a:t>
                      </a:r>
                      <a:endParaRPr kumimoji="0" lang="en-GB" sz="2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0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0.01 - 0.1</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Soft, ductile, no useful hardening by heat treatment except by normalizing, but can be  work-hardened.  Weldable.</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Pressings where high formability required</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0.1 - 0.25</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Strong, ductile, no useful hardening by heat treatment except by normalizing, but can be work-hardened. Weldable. Ductile-brittle transition temperature is just below room temperature</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General engineering uses for a mild steel</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67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0.25 - 0.6</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Very strong, heat treatable to produce a wide range of properties in quenched and tempered conditions.  Difficult to weld.  Can become brittle below room temperature.</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Bars and forgings for a wide range of engineering components.  Connecting rods, springs, hammers, axle shafts requiring strength and  toughness.</a:t>
                      </a:r>
                      <a:endParaRPr kumimoji="0" lang="en-GB"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GB"/>
              <a:t>Properties of Carbon Steels</a:t>
            </a:r>
          </a:p>
        </p:txBody>
      </p:sp>
      <p:graphicFrame>
        <p:nvGraphicFramePr>
          <p:cNvPr id="118817" name="Group 33"/>
          <p:cNvGraphicFramePr>
            <a:graphicFrameLocks noGrp="1"/>
          </p:cNvGraphicFramePr>
          <p:nvPr>
            <p:ph type="tbl" idx="1"/>
          </p:nvPr>
        </p:nvGraphicFramePr>
        <p:xfrm>
          <a:off x="457200" y="1600200"/>
          <a:ext cx="8218488" cy="4861243"/>
        </p:xfrm>
        <a:graphic>
          <a:graphicData uri="http://schemas.openxmlformats.org/drawingml/2006/table">
            <a:tbl>
              <a:tblPr/>
              <a:tblGrid>
                <a:gridCol w="2082800"/>
                <a:gridCol w="3376613"/>
                <a:gridCol w="2759075"/>
              </a:tblGrid>
              <a:tr h="4032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Carbon content</a:t>
                      </a:r>
                      <a:endParaRPr kumimoji="0" lang="en-GB"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 wt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Properties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Applications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02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cs typeface="Tahoma" pitchFamily="34" charset="0"/>
                        </a:rPr>
                        <a:t>0.6 -  0.9</a:t>
                      </a:r>
                      <a:endParaRPr kumimoji="0" lang="en-GB"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cs typeface="Tahoma" pitchFamily="34" charset="0"/>
                        </a:rPr>
                        <a:t>Strong, whether heat treated or not. Ductility lower when less carbon is present</a:t>
                      </a:r>
                      <a:endParaRPr kumimoji="0" lang="en-GB"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cs typeface="Tahoma" pitchFamily="34" charset="0"/>
                        </a:rPr>
                        <a:t>Used where maximum strength rather than toughness is important. Tools, wear resisting components ( piano wire and silver steels are in this group).</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4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cs typeface="Tahoma" pitchFamily="34" charset="0"/>
                        </a:rPr>
                        <a:t>0.9 - 2.0</a:t>
                      </a:r>
                      <a:endParaRPr kumimoji="0" lang="en-GB" sz="1400" b="1" i="0" u="none" strike="noStrike" cap="none" normalizeH="0" baseline="0" smtClean="0">
                        <a:ln>
                          <a:noFill/>
                        </a:ln>
                        <a:solidFill>
                          <a:schemeClr val="tx1"/>
                        </a:solidFill>
                        <a:effectLst/>
                        <a:latin typeface="Tahoma" pitchFamily="34"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Tahoma" pitchFamily="34" charset="0"/>
                          <a:cs typeface="Tahoma" pitchFamily="34" charset="0"/>
                        </a:rPr>
                        <a:t>Wear resistant and can be made very hard at expense of toughness and ductility. Cannot be welded. Tend to be brittle if the structure is not carefully controlled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en-US" altLang="en-US" sz="1400" b="1" i="0" u="none" strike="noStrike" cap="none" normalizeH="0" baseline="0" smtClean="0">
                          <a:ln>
                            <a:noFill/>
                          </a:ln>
                          <a:solidFill>
                            <a:schemeClr val="tx1"/>
                          </a:solidFill>
                          <a:effectLst/>
                          <a:latin typeface="Tahoma" pitchFamily="34" charset="0"/>
                          <a:cs typeface="Tahoma" pitchFamily="34" charset="0"/>
                        </a:rPr>
                        <a:t>Cutting tools like wood chisels, files, saw blades</a:t>
                      </a:r>
                      <a:r>
                        <a:rPr kumimoji="0" lang="en-US" altLang="en-US" sz="1400" b="1" i="0" u="none" strike="noStrike" cap="none" normalizeH="0" baseline="0" smtClean="0">
                          <a:ln>
                            <a:noFill/>
                          </a:ln>
                          <a:solidFill>
                            <a:schemeClr val="tx1"/>
                          </a:solidFill>
                          <a:effectLst>
                            <a:outerShdw blurRad="38100" dist="38100" dir="2700000" algn="tl">
                              <a:srgbClr val="010199"/>
                            </a:outerShdw>
                          </a:effectLst>
                          <a:latin typeface="Tahoma" pitchFamily="34"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73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ahoma"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p:txBody>
          <a:bodyPr/>
          <a:lstStyle/>
          <a:p>
            <a:r>
              <a:rPr lang="en-GB"/>
              <a:t>Has approx 0.05% carbon</a:t>
            </a:r>
          </a:p>
          <a:p>
            <a:r>
              <a:rPr lang="en-GB"/>
              <a:t>Used since about 2000 BC</a:t>
            </a:r>
          </a:p>
          <a:p>
            <a:r>
              <a:rPr lang="en-GB"/>
              <a:t>Is stronger than most other pure metals.</a:t>
            </a:r>
          </a:p>
          <a:p>
            <a:r>
              <a:rPr lang="en-GB"/>
              <a:t>Made into weapons, armour, cooking pots and vessels</a:t>
            </a:r>
          </a:p>
          <a:p>
            <a:r>
              <a:rPr lang="en-GB"/>
              <a:t>Main limitation to wider uses due to processing (no way of making large items and no welding)</a:t>
            </a:r>
          </a:p>
        </p:txBody>
      </p:sp>
      <p:sp>
        <p:nvSpPr>
          <p:cNvPr id="81922" name="Rectangle 2"/>
          <p:cNvSpPr>
            <a:spLocks noGrp="1" noChangeArrowheads="1"/>
          </p:cNvSpPr>
          <p:nvPr>
            <p:ph type="title"/>
          </p:nvPr>
        </p:nvSpPr>
        <p:spPr/>
        <p:txBody>
          <a:bodyPr/>
          <a:lstStyle/>
          <a:p>
            <a:r>
              <a:rPr lang="en-GB"/>
              <a:t>Wrought Iron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Rectangle 5"/>
          <p:cNvSpPr>
            <a:spLocks noGrp="1" noChangeArrowheads="1"/>
          </p:cNvSpPr>
          <p:nvPr>
            <p:ph type="title"/>
          </p:nvPr>
        </p:nvSpPr>
        <p:spPr/>
        <p:txBody>
          <a:bodyPr/>
          <a:lstStyle/>
          <a:p>
            <a:r>
              <a:rPr lang="en-GB"/>
              <a:t>Abraham Darby’s Ironbridge</a:t>
            </a:r>
          </a:p>
        </p:txBody>
      </p:sp>
      <p:pic>
        <p:nvPicPr>
          <p:cNvPr id="105479" name="Picture 7" descr="ironbridge"/>
          <p:cNvPicPr>
            <a:picLocks noGrp="1" noChangeAspect="1" noChangeArrowheads="1"/>
          </p:cNvPicPr>
          <p:nvPr>
            <p:ph sz="half" idx="1"/>
          </p:nvPr>
        </p:nvPicPr>
        <p:blipFill>
          <a:blip r:embed="rId2" cstate="print"/>
          <a:srcRect/>
          <a:stretch>
            <a:fillRect/>
          </a:stretch>
        </p:blipFill>
        <p:spPr>
          <a:xfrm>
            <a:off x="539750" y="2205038"/>
            <a:ext cx="3676650" cy="2757487"/>
          </a:xfrm>
          <a:noFill/>
          <a:ln/>
        </p:spPr>
      </p:pic>
      <p:pic>
        <p:nvPicPr>
          <p:cNvPr id="105481" name="Picture 9" descr="ironbridge detail"/>
          <p:cNvPicPr>
            <a:picLocks noGrp="1" noChangeAspect="1" noChangeArrowheads="1"/>
          </p:cNvPicPr>
          <p:nvPr>
            <p:ph sz="half" idx="2"/>
          </p:nvPr>
        </p:nvPicPr>
        <p:blipFill>
          <a:blip r:embed="rId3" cstate="print"/>
          <a:srcRect/>
          <a:stretch>
            <a:fillRect/>
          </a:stretch>
        </p:blipFill>
        <p:spPr>
          <a:xfrm>
            <a:off x="5076825" y="2205038"/>
            <a:ext cx="3690938" cy="2768600"/>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idx="1"/>
          </p:nvPr>
        </p:nvSpPr>
        <p:spPr/>
        <p:txBody>
          <a:bodyPr/>
          <a:lstStyle/>
          <a:p>
            <a:r>
              <a:rPr lang="en-GB"/>
              <a:t>Between 2% &amp; 4% carbon content</a:t>
            </a:r>
          </a:p>
          <a:p>
            <a:r>
              <a:rPr lang="en-GB"/>
              <a:t>Standard grey cast iron very brittle due to carbon rosettes in the structure acting as stress-raisers</a:t>
            </a:r>
          </a:p>
          <a:p>
            <a:r>
              <a:rPr lang="en-GB"/>
              <a:t>Possible to use heat treatment to improve the structure, this gives materials such as ductile iron and malleable iron (black heart)</a:t>
            </a:r>
          </a:p>
        </p:txBody>
      </p:sp>
      <p:sp>
        <p:nvSpPr>
          <p:cNvPr id="83970" name="Rectangle 2"/>
          <p:cNvSpPr>
            <a:spLocks noGrp="1" noChangeArrowheads="1"/>
          </p:cNvSpPr>
          <p:nvPr>
            <p:ph type="title"/>
          </p:nvPr>
        </p:nvSpPr>
        <p:spPr/>
        <p:txBody>
          <a:bodyPr/>
          <a:lstStyle/>
          <a:p>
            <a:r>
              <a:rPr lang="en-GB"/>
              <a:t>Cast Iron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5" name="Picture 7" descr="cast iron draincover"/>
          <p:cNvPicPr>
            <a:picLocks noGrp="1" noChangeAspect="1" noChangeArrowheads="1"/>
          </p:cNvPicPr>
          <p:nvPr>
            <p:ph idx="1"/>
          </p:nvPr>
        </p:nvPicPr>
        <p:blipFill>
          <a:blip r:embed="rId2" cstate="print"/>
          <a:stretch>
            <a:fillRect/>
          </a:stretch>
        </p:blipFill>
        <p:spPr>
          <a:xfrm>
            <a:off x="1524000" y="1524000"/>
            <a:ext cx="6096000" cy="4572000"/>
          </a:xfrm>
          <a:noFill/>
          <a:ln/>
        </p:spPr>
      </p:pic>
      <p:sp>
        <p:nvSpPr>
          <p:cNvPr id="124930" name="Rectangle 2"/>
          <p:cNvSpPr>
            <a:spLocks noGrp="1" noChangeArrowheads="1"/>
          </p:cNvSpPr>
          <p:nvPr>
            <p:ph type="title"/>
          </p:nvPr>
        </p:nvSpPr>
        <p:spPr/>
        <p:txBody>
          <a:bodyPr>
            <a:normAutofit/>
          </a:bodyPr>
          <a:lstStyle/>
          <a:p>
            <a:r>
              <a:rPr lang="en-GB"/>
              <a:t>Ductile iron used in drain grids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5580063" y="4149725"/>
            <a:ext cx="3311525" cy="1944688"/>
          </a:xfrm>
        </p:spPr>
        <p:txBody>
          <a:bodyPr/>
          <a:lstStyle/>
          <a:p>
            <a:pPr>
              <a:buFont typeface="Wingdings" pitchFamily="2" charset="2"/>
              <a:buNone/>
            </a:pPr>
            <a:r>
              <a:rPr lang="en-GB" sz="2400"/>
              <a:t>	Grey cast iron showing the graphite flakes in a pearlite matrix</a:t>
            </a:r>
          </a:p>
        </p:txBody>
      </p:sp>
      <p:pic>
        <p:nvPicPr>
          <p:cNvPr id="102405" name="Picture 5" descr="grey_500eb"/>
          <p:cNvPicPr>
            <a:picLocks noChangeAspect="1" noChangeArrowheads="1"/>
          </p:cNvPicPr>
          <p:nvPr/>
        </p:nvPicPr>
        <p:blipFill>
          <a:blip r:embed="rId2" cstate="print"/>
          <a:srcRect/>
          <a:stretch>
            <a:fillRect/>
          </a:stretch>
        </p:blipFill>
        <p:spPr bwMode="auto">
          <a:xfrm>
            <a:off x="395288" y="549275"/>
            <a:ext cx="4968875" cy="33178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p:txBody>
          <a:bodyPr/>
          <a:lstStyle/>
          <a:p>
            <a:pPr>
              <a:buFont typeface="Wingdings" pitchFamily="2" charset="2"/>
              <a:buNone/>
            </a:pPr>
            <a:r>
              <a:rPr lang="en-GB"/>
              <a:t>0.001% to 1.5% carbon</a:t>
            </a:r>
          </a:p>
          <a:p>
            <a:pPr>
              <a:buFont typeface="Wingdings" pitchFamily="2" charset="2"/>
              <a:buNone/>
            </a:pPr>
            <a:r>
              <a:rPr lang="en-GB"/>
              <a:t>Wide range of properties due to:</a:t>
            </a:r>
          </a:p>
          <a:p>
            <a:r>
              <a:rPr lang="en-GB"/>
              <a:t>Variation in carbon content</a:t>
            </a:r>
          </a:p>
          <a:p>
            <a:r>
              <a:rPr lang="en-GB"/>
              <a:t>Cold working</a:t>
            </a:r>
          </a:p>
          <a:p>
            <a:r>
              <a:rPr lang="en-GB"/>
              <a:t>Heat treatment</a:t>
            </a:r>
          </a:p>
          <a:p>
            <a:r>
              <a:rPr lang="en-GB"/>
              <a:t>Addition of alloying elements</a:t>
            </a:r>
          </a:p>
        </p:txBody>
      </p:sp>
      <p:sp>
        <p:nvSpPr>
          <p:cNvPr id="84994" name="Rectangle 2"/>
          <p:cNvSpPr>
            <a:spLocks noGrp="1" noChangeArrowheads="1"/>
          </p:cNvSpPr>
          <p:nvPr>
            <p:ph type="title"/>
          </p:nvPr>
        </p:nvSpPr>
        <p:spPr/>
        <p:txBody>
          <a:bodyPr/>
          <a:lstStyle/>
          <a:p>
            <a:r>
              <a:rPr lang="en-GB"/>
              <a:t>Steel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idx="1"/>
          </p:nvPr>
        </p:nvSpPr>
        <p:spPr/>
        <p:txBody>
          <a:bodyPr/>
          <a:lstStyle/>
          <a:p>
            <a:pPr>
              <a:buFont typeface="Wingdings" pitchFamily="2" charset="2"/>
              <a:buNone/>
            </a:pPr>
            <a:r>
              <a:rPr lang="en-GB"/>
              <a:t>Five main constituents:</a:t>
            </a:r>
          </a:p>
          <a:p>
            <a:r>
              <a:rPr lang="en-GB"/>
              <a:t>Ferrite</a:t>
            </a:r>
          </a:p>
          <a:p>
            <a:r>
              <a:rPr lang="en-GB"/>
              <a:t>Austenite</a:t>
            </a:r>
          </a:p>
          <a:p>
            <a:r>
              <a:rPr lang="en-GB"/>
              <a:t>Cementite</a:t>
            </a:r>
          </a:p>
          <a:p>
            <a:r>
              <a:rPr lang="en-GB"/>
              <a:t>Pearlite</a:t>
            </a:r>
          </a:p>
          <a:p>
            <a:r>
              <a:rPr lang="en-GB"/>
              <a:t>Martensite</a:t>
            </a:r>
          </a:p>
          <a:p>
            <a:pPr>
              <a:buFont typeface="Wingdings" pitchFamily="2" charset="2"/>
              <a:buNone/>
            </a:pPr>
            <a:endParaRPr lang="en-GB"/>
          </a:p>
        </p:txBody>
      </p:sp>
      <p:sp>
        <p:nvSpPr>
          <p:cNvPr id="86018" name="Rectangle 2"/>
          <p:cNvSpPr>
            <a:spLocks noGrp="1" noChangeArrowheads="1"/>
          </p:cNvSpPr>
          <p:nvPr>
            <p:ph type="title"/>
          </p:nvPr>
        </p:nvSpPr>
        <p:spPr/>
        <p:txBody>
          <a:bodyPr/>
          <a:lstStyle/>
          <a:p>
            <a:r>
              <a:rPr lang="en-GB"/>
              <a:t>Microstructure of Steel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60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0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60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293</TotalTime>
  <Words>516</Words>
  <Application>Microsoft Office PowerPoint</Application>
  <PresentationFormat>On-screen Show (4:3)</PresentationFormat>
  <Paragraphs>96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Ferrous Metallurgy:   The Chemistry and Structure of Iron and Steel</vt:lpstr>
      <vt:lpstr>Pure Iron</vt:lpstr>
      <vt:lpstr>Wrought Iron</vt:lpstr>
      <vt:lpstr>Abraham Darby’s Ironbridge</vt:lpstr>
      <vt:lpstr>Cast Iron</vt:lpstr>
      <vt:lpstr>Ductile iron used in drain grids</vt:lpstr>
      <vt:lpstr>PowerPoint Presentation</vt:lpstr>
      <vt:lpstr>Steel</vt:lpstr>
      <vt:lpstr>Microstructure of Steel</vt:lpstr>
      <vt:lpstr>PowerPoint Presentation</vt:lpstr>
      <vt:lpstr>Ferrite</vt:lpstr>
      <vt:lpstr>PowerPoint Presentation</vt:lpstr>
      <vt:lpstr>Austenite</vt:lpstr>
      <vt:lpstr>Cementite</vt:lpstr>
      <vt:lpstr>Pearlite</vt:lpstr>
      <vt:lpstr>PowerPoint Presentation</vt:lpstr>
      <vt:lpstr>Martensite</vt:lpstr>
      <vt:lpstr>PowerPoint Presentation</vt:lpstr>
      <vt:lpstr>Carbon</vt:lpstr>
      <vt:lpstr>0.1% Carbon Steel</vt:lpstr>
      <vt:lpstr>Applications</vt:lpstr>
      <vt:lpstr>Effect of Carbon Content</vt:lpstr>
      <vt:lpstr>0.2% Carbon Steel</vt:lpstr>
      <vt:lpstr>Eutectic Structure</vt:lpstr>
      <vt:lpstr>Over 0.8% Carbon</vt:lpstr>
      <vt:lpstr>Properties of Carbon Steels</vt:lpstr>
      <vt:lpstr>Properties of Carbon Steels</vt:lpstr>
    </vt:vector>
  </TitlesOfParts>
  <Company>Isle of Man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Ferrous Metallurgy:   The Chemistry and Structure of Iron and Steel</dc:title>
  <dc:creator>jmarchment</dc:creator>
  <cp:lastModifiedBy>Stephen Read</cp:lastModifiedBy>
  <cp:revision>38</cp:revision>
  <dcterms:created xsi:type="dcterms:W3CDTF">2004-10-18T12:16:02Z</dcterms:created>
  <dcterms:modified xsi:type="dcterms:W3CDTF">2013-03-05T07:56:17Z</dcterms:modified>
</cp:coreProperties>
</file>