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0" r:id="rId7"/>
    <p:sldId id="259"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D9427-C8B8-4FA1-BC9B-EE497A8A4ECA}" type="datetimeFigureOut">
              <a:rPr lang="en-GB" smtClean="0"/>
              <a:pPr/>
              <a:t>19/11/2012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35FB87-4B51-45EE-B75A-63012FA68AA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D9427-C8B8-4FA1-BC9B-EE497A8A4ECA}" type="datetimeFigureOut">
              <a:rPr lang="en-GB" smtClean="0"/>
              <a:pPr/>
              <a:t>19/11/2012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5FB87-4B51-45EE-B75A-63012FA68AA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Wk 8/9</a:t>
            </a:r>
            <a:endParaRPr lang="en-GB" dirty="0"/>
          </a:p>
        </p:txBody>
      </p:sp>
      <p:sp>
        <p:nvSpPr>
          <p:cNvPr id="3" name="Subtitle 2"/>
          <p:cNvSpPr>
            <a:spLocks noGrp="1"/>
          </p:cNvSpPr>
          <p:nvPr>
            <p:ph type="subTitle" idx="1"/>
          </p:nvPr>
        </p:nvSpPr>
        <p:spPr/>
        <p:txBody>
          <a:bodyPr/>
          <a:lstStyle/>
          <a:p>
            <a:r>
              <a:rPr lang="en-GB" dirty="0" smtClean="0">
                <a:solidFill>
                  <a:schemeClr val="tx1"/>
                </a:solidFill>
              </a:rPr>
              <a:t>Material Specification, Standard Data &amp; Forms of Supply.</a:t>
            </a:r>
            <a:endParaRPr lang="en-GB"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Properties</a:t>
            </a:r>
            <a:endParaRPr lang="en-GB" dirty="0"/>
          </a:p>
        </p:txBody>
      </p:sp>
      <p:sp>
        <p:nvSpPr>
          <p:cNvPr id="3" name="Content Placeholder 2"/>
          <p:cNvSpPr>
            <a:spLocks noGrp="1"/>
          </p:cNvSpPr>
          <p:nvPr>
            <p:ph idx="1"/>
          </p:nvPr>
        </p:nvSpPr>
        <p:spPr/>
        <p:txBody>
          <a:bodyPr/>
          <a:lstStyle/>
          <a:p>
            <a:r>
              <a:rPr lang="en-GB" dirty="0" smtClean="0"/>
              <a:t>Other properties of importance are: Density, Melting Temperature, Chemical Stability, </a:t>
            </a:r>
            <a:r>
              <a:rPr lang="en-GB" dirty="0"/>
              <a:t>M</a:t>
            </a:r>
            <a:r>
              <a:rPr lang="en-GB" dirty="0" smtClean="0"/>
              <a:t>agnetic Properties etc.</a:t>
            </a:r>
          </a:p>
          <a:p>
            <a:r>
              <a:rPr lang="en-GB" dirty="0" smtClean="0"/>
              <a:t>These are referred to as the ‘physical properties’ and will now be considered.</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Properties.</a:t>
            </a:r>
            <a:endParaRPr lang="en-GB" dirty="0"/>
          </a:p>
        </p:txBody>
      </p:sp>
      <p:sp>
        <p:nvSpPr>
          <p:cNvPr id="3" name="Content Placeholder 2"/>
          <p:cNvSpPr>
            <a:spLocks noGrp="1"/>
          </p:cNvSpPr>
          <p:nvPr>
            <p:ph idx="1"/>
          </p:nvPr>
        </p:nvSpPr>
        <p:spPr/>
        <p:txBody>
          <a:bodyPr/>
          <a:lstStyle/>
          <a:p>
            <a:r>
              <a:rPr lang="en-GB" dirty="0" smtClean="0"/>
              <a:t>Density – is defines as mass per unit volume for a material. The derived unit usually used by engineers is kg/m³</a:t>
            </a:r>
          </a:p>
          <a:p>
            <a:r>
              <a:rPr lang="en-GB" dirty="0" smtClean="0"/>
              <a:t>Lists and data sheets are available for cross referencing various materials and their corresponding density.</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Melting Temperatures</a:t>
            </a:r>
            <a:endParaRPr lang="en-GB" dirty="0"/>
          </a:p>
        </p:txBody>
      </p:sp>
      <p:sp>
        <p:nvSpPr>
          <p:cNvPr id="3" name="Content Placeholder 2"/>
          <p:cNvSpPr>
            <a:spLocks noGrp="1"/>
          </p:cNvSpPr>
          <p:nvPr>
            <p:ph idx="1"/>
          </p:nvPr>
        </p:nvSpPr>
        <p:spPr/>
        <p:txBody>
          <a:bodyPr/>
          <a:lstStyle/>
          <a:p>
            <a:r>
              <a:rPr lang="en-GB" dirty="0" smtClean="0"/>
              <a:t>The </a:t>
            </a:r>
            <a:r>
              <a:rPr lang="en-GB" b="1" dirty="0" smtClean="0"/>
              <a:t>melting point</a:t>
            </a:r>
            <a:r>
              <a:rPr lang="en-GB" dirty="0" smtClean="0"/>
              <a:t> of a solid is the temperature at which it changes state from solid to liquid. At the melting point the solid and liquid phase exist in equilibrium.</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Quick Check</a:t>
            </a:r>
            <a:endParaRPr lang="en-GB" dirty="0"/>
          </a:p>
        </p:txBody>
      </p:sp>
      <p:sp>
        <p:nvSpPr>
          <p:cNvPr id="3" name="Content Placeholder 2"/>
          <p:cNvSpPr>
            <a:spLocks noGrp="1"/>
          </p:cNvSpPr>
          <p:nvPr>
            <p:ph idx="1"/>
          </p:nvPr>
        </p:nvSpPr>
        <p:spPr/>
        <p:txBody>
          <a:bodyPr/>
          <a:lstStyle/>
          <a:p>
            <a:r>
              <a:rPr lang="en-GB" dirty="0" smtClean="0"/>
              <a:t>List and describe 4 mechanical properties of a material.</a:t>
            </a:r>
          </a:p>
          <a:p>
            <a:r>
              <a:rPr lang="en-GB" dirty="0" smtClean="0"/>
              <a:t>Sketch and describe the difference between a tensile strength, compressive strength and shear strength.</a:t>
            </a:r>
          </a:p>
          <a:p>
            <a:r>
              <a:rPr lang="en-GB" dirty="0" smtClean="0"/>
              <a:t>Describe the melting point of a material and give an example and application of why and how its used in manufacturing.</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Electrical Properties</a:t>
            </a:r>
            <a:endParaRPr lang="en-GB" dirty="0"/>
          </a:p>
        </p:txBody>
      </p:sp>
      <p:sp>
        <p:nvSpPr>
          <p:cNvPr id="3" name="Content Placeholder 2"/>
          <p:cNvSpPr>
            <a:spLocks noGrp="1"/>
          </p:cNvSpPr>
          <p:nvPr>
            <p:ph idx="1"/>
          </p:nvPr>
        </p:nvSpPr>
        <p:spPr/>
        <p:txBody>
          <a:bodyPr/>
          <a:lstStyle/>
          <a:p>
            <a:r>
              <a:rPr lang="en-GB" dirty="0" smtClean="0"/>
              <a:t>Conductivity- An example of a copper wire</a:t>
            </a:r>
          </a:p>
          <a:p>
            <a:r>
              <a:rPr lang="en-GB" dirty="0" smtClean="0"/>
              <a:t>Copper has been chosen for the conductor of the core of the cable because copper has the property of very good electrical conductivity.</a:t>
            </a:r>
          </a:p>
          <a:p>
            <a:r>
              <a:rPr lang="en-GB" dirty="0" smtClean="0"/>
              <a:t>That is it offers little resistance to the flow of electrons.</a:t>
            </a:r>
          </a:p>
          <a:p>
            <a:r>
              <a:rPr lang="en-GB" dirty="0" smtClean="0"/>
              <a:t>Namely the                                  electric current.</a:t>
            </a:r>
            <a:endParaRPr lang="en-GB" dirty="0"/>
          </a:p>
        </p:txBody>
      </p:sp>
      <p:pic>
        <p:nvPicPr>
          <p:cNvPr id="4" name="Picture 3" descr="imagesCAEPVWY5.jpg"/>
          <p:cNvPicPr>
            <a:picLocks noChangeAspect="1"/>
          </p:cNvPicPr>
          <p:nvPr/>
        </p:nvPicPr>
        <p:blipFill>
          <a:blip r:embed="rId2" cstate="print"/>
          <a:stretch>
            <a:fillRect/>
          </a:stretch>
        </p:blipFill>
        <p:spPr>
          <a:xfrm>
            <a:off x="2987824" y="4365104"/>
            <a:ext cx="2619375" cy="17430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Electrical Properties</a:t>
            </a:r>
            <a:endParaRPr lang="en-GB" dirty="0"/>
          </a:p>
        </p:txBody>
      </p:sp>
      <p:sp>
        <p:nvSpPr>
          <p:cNvPr id="3" name="Content Placeholder 2"/>
          <p:cNvSpPr>
            <a:spLocks noGrp="1"/>
          </p:cNvSpPr>
          <p:nvPr>
            <p:ph idx="1"/>
          </p:nvPr>
        </p:nvSpPr>
        <p:spPr/>
        <p:txBody>
          <a:bodyPr>
            <a:normAutofit lnSpcReduction="10000"/>
          </a:bodyPr>
          <a:lstStyle/>
          <a:p>
            <a:r>
              <a:rPr lang="en-GB" dirty="0" smtClean="0"/>
              <a:t>A plastic material such as polymerised vinyl chloride (PVC) has been chosen as the insulating sheathing around the outside of the wire conductor.</a:t>
            </a:r>
          </a:p>
          <a:p>
            <a:r>
              <a:rPr lang="en-GB" dirty="0" smtClean="0"/>
              <a:t>The material has been chosen because it is such a bad conductor and very few electrons can pass through it. (Insulator)</a:t>
            </a:r>
          </a:p>
          <a:p>
            <a:r>
              <a:rPr lang="en-GB" dirty="0" smtClean="0"/>
              <a:t>There is no such thing as a perfect insulator, only a very bad conductor.</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Electrical Properties</a:t>
            </a:r>
            <a:endParaRPr lang="en-GB" dirty="0"/>
          </a:p>
        </p:txBody>
      </p:sp>
      <p:sp>
        <p:nvSpPr>
          <p:cNvPr id="3" name="Content Placeholder 2"/>
          <p:cNvSpPr>
            <a:spLocks noGrp="1"/>
          </p:cNvSpPr>
          <p:nvPr>
            <p:ph idx="1"/>
          </p:nvPr>
        </p:nvSpPr>
        <p:spPr/>
        <p:txBody>
          <a:bodyPr/>
          <a:lstStyle/>
          <a:p>
            <a:r>
              <a:rPr lang="en-GB" dirty="0" smtClean="0"/>
              <a:t>Other electrical properties worth investigating and getting a basic definition would be:</a:t>
            </a:r>
          </a:p>
          <a:p>
            <a:r>
              <a:rPr lang="en-GB" dirty="0" smtClean="0"/>
              <a:t>Semiconductors.</a:t>
            </a:r>
          </a:p>
          <a:p>
            <a:r>
              <a:rPr lang="en-GB" dirty="0" smtClean="0"/>
              <a:t>Permittivity.</a:t>
            </a:r>
          </a:p>
          <a:p>
            <a:endParaRPr lang="en-GB" dirty="0"/>
          </a:p>
          <a:p>
            <a:pPr>
              <a:buNone/>
            </a:pPr>
            <a:endParaRPr lang="en-GB"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Magnetic Properties</a:t>
            </a:r>
            <a:endParaRPr lang="en-GB" dirty="0"/>
          </a:p>
        </p:txBody>
      </p:sp>
      <p:sp>
        <p:nvSpPr>
          <p:cNvPr id="3" name="Content Placeholder 2"/>
          <p:cNvSpPr>
            <a:spLocks noGrp="1"/>
          </p:cNvSpPr>
          <p:nvPr>
            <p:ph idx="1"/>
          </p:nvPr>
        </p:nvSpPr>
        <p:spPr/>
        <p:txBody>
          <a:bodyPr>
            <a:normAutofit lnSpcReduction="10000"/>
          </a:bodyPr>
          <a:lstStyle/>
          <a:p>
            <a:r>
              <a:rPr lang="en-GB" dirty="0" smtClean="0"/>
              <a:t>Reluctance – As previously discussed some materials are good and bad conductors of electricity in exactly the same way that some materials can be good or bad conductors of magnetism.</a:t>
            </a:r>
          </a:p>
          <a:p>
            <a:r>
              <a:rPr lang="en-GB" dirty="0" smtClean="0"/>
              <a:t>The resistance of a magnetic circuit is referred to as </a:t>
            </a:r>
            <a:r>
              <a:rPr lang="en-GB" i="1" dirty="0" smtClean="0"/>
              <a:t>reluctance.</a:t>
            </a:r>
          </a:p>
          <a:p>
            <a:r>
              <a:rPr lang="en-GB" dirty="0" smtClean="0"/>
              <a:t>Good magnetic conductors have a low reluctance such as ferrous metals.</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Magnetic Properties</a:t>
            </a:r>
            <a:endParaRPr lang="en-GB" dirty="0"/>
          </a:p>
        </p:txBody>
      </p:sp>
      <p:sp>
        <p:nvSpPr>
          <p:cNvPr id="3" name="Content Placeholder 2"/>
          <p:cNvSpPr>
            <a:spLocks noGrp="1"/>
          </p:cNvSpPr>
          <p:nvPr>
            <p:ph idx="1"/>
          </p:nvPr>
        </p:nvSpPr>
        <p:spPr>
          <a:xfrm>
            <a:off x="251520" y="1412776"/>
            <a:ext cx="9093696" cy="5894115"/>
          </a:xfrm>
        </p:spPr>
        <p:txBody>
          <a:bodyPr/>
          <a:lstStyle/>
          <a:p>
            <a:r>
              <a:rPr lang="en-GB" dirty="0" smtClean="0"/>
              <a:t>Other magnetic properties worth investigating and getting a basic definition would be:</a:t>
            </a:r>
          </a:p>
          <a:p>
            <a:r>
              <a:rPr lang="en-GB" dirty="0" smtClean="0"/>
              <a:t>Permeability</a:t>
            </a:r>
          </a:p>
          <a:p>
            <a:r>
              <a:rPr lang="en-GB" dirty="0" smtClean="0"/>
              <a:t>Hysteresis</a:t>
            </a:r>
          </a:p>
          <a:p>
            <a:r>
              <a:rPr lang="en-GB" dirty="0" smtClean="0"/>
              <a:t>Hard Magnetic</a:t>
            </a:r>
          </a:p>
          <a:p>
            <a:r>
              <a:rPr lang="en-GB" dirty="0" smtClean="0"/>
              <a:t>Soft Magnetic</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Thermal Properties</a:t>
            </a:r>
            <a:endParaRPr lang="en-GB" dirty="0"/>
          </a:p>
        </p:txBody>
      </p:sp>
      <p:sp>
        <p:nvSpPr>
          <p:cNvPr id="3" name="Content Placeholder 2"/>
          <p:cNvSpPr>
            <a:spLocks noGrp="1"/>
          </p:cNvSpPr>
          <p:nvPr>
            <p:ph idx="1"/>
          </p:nvPr>
        </p:nvSpPr>
        <p:spPr/>
        <p:txBody>
          <a:bodyPr/>
          <a:lstStyle/>
          <a:p>
            <a:r>
              <a:rPr lang="en-GB" dirty="0" smtClean="0"/>
              <a:t>Conductivity</a:t>
            </a:r>
          </a:p>
          <a:p>
            <a:r>
              <a:rPr lang="en-GB" dirty="0" err="1" smtClean="0"/>
              <a:t>Expansivity</a:t>
            </a:r>
            <a:endParaRPr lang="en-GB" dirty="0" smtClean="0"/>
          </a:p>
          <a:p>
            <a:r>
              <a:rPr lang="en-GB" dirty="0" err="1" smtClean="0"/>
              <a:t>Fusability</a:t>
            </a:r>
            <a:endParaRPr lang="en-GB" dirty="0" smtClean="0"/>
          </a:p>
          <a:p>
            <a:r>
              <a:rPr lang="en-GB" dirty="0" smtClean="0"/>
              <a:t>Temperature Stability.</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Specification</a:t>
            </a:r>
            <a:endParaRPr lang="en-GB" dirty="0"/>
          </a:p>
        </p:txBody>
      </p:sp>
      <p:sp>
        <p:nvSpPr>
          <p:cNvPr id="3" name="Content Placeholder 2"/>
          <p:cNvSpPr>
            <a:spLocks noGrp="1"/>
          </p:cNvSpPr>
          <p:nvPr>
            <p:ph idx="1"/>
          </p:nvPr>
        </p:nvSpPr>
        <p:spPr/>
        <p:txBody>
          <a:bodyPr/>
          <a:lstStyle/>
          <a:p>
            <a:r>
              <a:rPr lang="en-GB" dirty="0" smtClean="0"/>
              <a:t>As already discussed as engineers we have to consider many aspects of the behaviour of the material when selected for a given application or component.</a:t>
            </a:r>
          </a:p>
          <a:p>
            <a:r>
              <a:rPr lang="en-GB" dirty="0" smtClean="0"/>
              <a:t>Will it be satisfactory for use?</a:t>
            </a:r>
          </a:p>
          <a:p>
            <a:r>
              <a:rPr lang="en-GB" dirty="0" smtClean="0"/>
              <a:t>Is the overall cost a factor? </a:t>
            </a:r>
          </a:p>
          <a:p>
            <a:r>
              <a:rPr lang="en-GB" dirty="0" smtClean="0"/>
              <a:t>Etc, etc.</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Specification</a:t>
            </a:r>
            <a:endParaRPr lang="en-GB" dirty="0"/>
          </a:p>
        </p:txBody>
      </p:sp>
      <p:sp>
        <p:nvSpPr>
          <p:cNvPr id="3" name="Content Placeholder 2"/>
          <p:cNvSpPr>
            <a:spLocks noGrp="1"/>
          </p:cNvSpPr>
          <p:nvPr>
            <p:ph idx="1"/>
          </p:nvPr>
        </p:nvSpPr>
        <p:spPr/>
        <p:txBody>
          <a:bodyPr/>
          <a:lstStyle/>
          <a:p>
            <a:pPr>
              <a:buNone/>
            </a:pPr>
            <a:r>
              <a:rPr lang="en-GB" dirty="0"/>
              <a:t> </a:t>
            </a:r>
            <a:r>
              <a:rPr lang="en-GB" dirty="0" smtClean="0"/>
              <a:t>   A </a:t>
            </a:r>
            <a:r>
              <a:rPr lang="en-GB" b="1" dirty="0" smtClean="0"/>
              <a:t>specification</a:t>
            </a:r>
            <a:r>
              <a:rPr lang="en-GB" dirty="0" smtClean="0"/>
              <a:t> (often abbreviated as </a:t>
            </a:r>
            <a:r>
              <a:rPr lang="en-GB" b="1" dirty="0" smtClean="0"/>
              <a:t>spec</a:t>
            </a:r>
            <a:r>
              <a:rPr lang="en-GB" dirty="0" smtClean="0"/>
              <a:t>) is an explicit set of requirements to be satisfied by a material, product, or service.</a:t>
            </a:r>
          </a:p>
          <a:p>
            <a:pPr>
              <a:buNone/>
            </a:pPr>
            <a:r>
              <a:rPr lang="en-GB" dirty="0" smtClean="0"/>
              <a:t>    Should a material, product or service fail to meet one or more of the applicable specifications, it may be referred to as being </a:t>
            </a:r>
            <a:r>
              <a:rPr lang="en-GB" i="1" dirty="0" smtClean="0"/>
              <a:t>out of specification.</a:t>
            </a:r>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Specification</a:t>
            </a:r>
            <a:endParaRPr lang="en-GB" dirty="0"/>
          </a:p>
        </p:txBody>
      </p:sp>
      <p:sp>
        <p:nvSpPr>
          <p:cNvPr id="3" name="Content Placeholder 2"/>
          <p:cNvSpPr>
            <a:spLocks noGrp="1"/>
          </p:cNvSpPr>
          <p:nvPr>
            <p:ph idx="1"/>
          </p:nvPr>
        </p:nvSpPr>
        <p:spPr/>
        <p:txBody>
          <a:bodyPr/>
          <a:lstStyle/>
          <a:p>
            <a:r>
              <a:rPr lang="en-GB" dirty="0" smtClean="0"/>
              <a:t>Specifications are a type of technical standard.</a:t>
            </a:r>
          </a:p>
          <a:p>
            <a:r>
              <a:rPr lang="en-GB" dirty="0" smtClean="0"/>
              <a:t>A technical specification may be developed by any of various kinds of organizations, both public and private.</a:t>
            </a:r>
          </a:p>
          <a:p>
            <a:r>
              <a:rPr lang="en-GB" dirty="0" smtClean="0"/>
              <a:t>Suppliers, Organisations, Governments, Military etc.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Data Sheets </a:t>
            </a:r>
            <a:endParaRPr lang="en-GB" dirty="0"/>
          </a:p>
        </p:txBody>
      </p:sp>
      <p:sp>
        <p:nvSpPr>
          <p:cNvPr id="3" name="Content Placeholder 2"/>
          <p:cNvSpPr>
            <a:spLocks noGrp="1"/>
          </p:cNvSpPr>
          <p:nvPr>
            <p:ph idx="1"/>
          </p:nvPr>
        </p:nvSpPr>
        <p:spPr/>
        <p:txBody>
          <a:bodyPr/>
          <a:lstStyle/>
          <a:p>
            <a:r>
              <a:rPr lang="en-GB" dirty="0" smtClean="0"/>
              <a:t>A data sheet describes the technical characteristics of an item or product. It can be published by a manufacturer to help people choose products or to help use the products.</a:t>
            </a:r>
          </a:p>
          <a:p>
            <a:r>
              <a:rPr lang="en-GB" dirty="0" smtClean="0"/>
              <a:t>This data can also be incorporated into safety sheets which highlight the properties of a certain substance or material.</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Data Sheets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These are an important component of product stewardship and workplace safety, it is intended to provide workers and emergency personnel with procedures for handling or working with that substance in a safe manner, and includes information such as physical data (melting point, boiling point, flash point, etc.), toxicity, health effects, first aid, reactivity, storage, disposal, protective equipment, and spill-handling procedures. MSDS formats can vary from source to source within a country depending on national requirement.</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Availability/Manufacturability</a:t>
            </a:r>
            <a:endParaRPr lang="en-GB" dirty="0"/>
          </a:p>
        </p:txBody>
      </p:sp>
      <p:sp>
        <p:nvSpPr>
          <p:cNvPr id="3" name="Content Placeholder 2"/>
          <p:cNvSpPr>
            <a:spLocks noGrp="1"/>
          </p:cNvSpPr>
          <p:nvPr>
            <p:ph idx="1"/>
          </p:nvPr>
        </p:nvSpPr>
        <p:spPr/>
        <p:txBody>
          <a:bodyPr/>
          <a:lstStyle/>
          <a:p>
            <a:r>
              <a:rPr lang="en-GB" dirty="0" smtClean="0"/>
              <a:t>Availability and manufacturability requirements are often unseen limiting factors in materials selection. The importance of a material being available is obvious. Materials which are not available cannot be used. The importance of </a:t>
            </a:r>
            <a:r>
              <a:rPr lang="en-GB" dirty="0" err="1" smtClean="0"/>
              <a:t>processibility</a:t>
            </a:r>
            <a:r>
              <a:rPr lang="en-GB" dirty="0" smtClean="0"/>
              <a:t> is not always so obvious. </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Availability/Manufacturability</a:t>
            </a:r>
            <a:endParaRPr lang="en-GB" dirty="0"/>
          </a:p>
        </p:txBody>
      </p:sp>
      <p:sp>
        <p:nvSpPr>
          <p:cNvPr id="3" name="Content Placeholder 2"/>
          <p:cNvSpPr>
            <a:spLocks noGrp="1"/>
          </p:cNvSpPr>
          <p:nvPr>
            <p:ph idx="1"/>
          </p:nvPr>
        </p:nvSpPr>
        <p:spPr/>
        <p:txBody>
          <a:bodyPr/>
          <a:lstStyle/>
          <a:p>
            <a:r>
              <a:rPr lang="en-GB" dirty="0" smtClean="0"/>
              <a:t>Any other desirable qualities are useless if a material cannot be processed into the shape required to perform its function. Most engineering materials in use today have well known substitutes which would perform better and often at lower cost but processes for forming, cutting, machining, joining, etc. are not available or commercially viable</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Availability/Manufacturability</a:t>
            </a:r>
            <a:endParaRPr lang="en-GB" dirty="0"/>
          </a:p>
        </p:txBody>
      </p:sp>
      <p:sp>
        <p:nvSpPr>
          <p:cNvPr id="3" name="Content Placeholder 2"/>
          <p:cNvSpPr>
            <a:spLocks noGrp="1"/>
          </p:cNvSpPr>
          <p:nvPr>
            <p:ph idx="1"/>
          </p:nvPr>
        </p:nvSpPr>
        <p:spPr/>
        <p:txBody>
          <a:bodyPr/>
          <a:lstStyle/>
          <a:p>
            <a:r>
              <a:rPr lang="en-GB" dirty="0" smtClean="0"/>
              <a:t>There is often a period of time after a new material is introduced during which its application is severely limited while processing techniques are developed which facilitate its use. </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Cost</a:t>
            </a:r>
            <a:endParaRPr lang="en-GB" dirty="0"/>
          </a:p>
        </p:txBody>
      </p:sp>
      <p:sp>
        <p:nvSpPr>
          <p:cNvPr id="3" name="Content Placeholder 2"/>
          <p:cNvSpPr>
            <a:spLocks noGrp="1"/>
          </p:cNvSpPr>
          <p:nvPr>
            <p:ph idx="1"/>
          </p:nvPr>
        </p:nvSpPr>
        <p:spPr/>
        <p:txBody>
          <a:bodyPr>
            <a:normAutofit lnSpcReduction="10000"/>
          </a:bodyPr>
          <a:lstStyle/>
          <a:p>
            <a:r>
              <a:rPr lang="en-GB" dirty="0" smtClean="0"/>
              <a:t>A materials cost is also generally a limiting factor. While cost is universally recognized and perhaps the easiest of all properties to understand there are specific cost considerations for materials selection. Just as materials and their processing go hand in hand so do material costs and processing costs. Understanding the entire processing sequence is critical to accurately evaluating the true cost of a material. </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p:txBody>
          <a:bodyPr>
            <a:normAutofit/>
          </a:bodyPr>
          <a:lstStyle/>
          <a:p>
            <a:r>
              <a:rPr lang="en-GB" dirty="0" smtClean="0"/>
              <a:t>As we begin the 21st century, advances in materials research and technology offer great promise. Materials Science forms the foundation for engineers in product development because the structures, components, and devices that engineers design are limited by the properties of the materials that are available and the techniques that can be used for fabrication. </a:t>
            </a:r>
          </a:p>
          <a:p>
            <a:endParaRPr lang="en-GB" dirty="0" smtClean="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Specification</a:t>
            </a:r>
            <a:endParaRPr lang="en-GB" dirty="0"/>
          </a:p>
        </p:txBody>
      </p:sp>
      <p:sp>
        <p:nvSpPr>
          <p:cNvPr id="3" name="Content Placeholder 2"/>
          <p:cNvSpPr>
            <a:spLocks noGrp="1"/>
          </p:cNvSpPr>
          <p:nvPr>
            <p:ph idx="1"/>
          </p:nvPr>
        </p:nvSpPr>
        <p:spPr/>
        <p:txBody>
          <a:bodyPr/>
          <a:lstStyle/>
          <a:p>
            <a:r>
              <a:rPr lang="en-GB" dirty="0" smtClean="0"/>
              <a:t>We have to investigate whether the material has all the required characteristics and properties relevant to its intended use.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Criteria for selecting materials</a:t>
            </a:r>
            <a:endParaRPr lang="en-GB" dirty="0"/>
          </a:p>
        </p:txBody>
      </p:sp>
      <p:sp>
        <p:nvSpPr>
          <p:cNvPr id="3" name="Content Placeholder 2"/>
          <p:cNvSpPr>
            <a:spLocks noGrp="1"/>
          </p:cNvSpPr>
          <p:nvPr>
            <p:ph idx="1"/>
          </p:nvPr>
        </p:nvSpPr>
        <p:spPr/>
        <p:txBody>
          <a:bodyPr/>
          <a:lstStyle/>
          <a:p>
            <a:r>
              <a:rPr lang="en-GB" dirty="0" smtClean="0"/>
              <a:t>Commercial factors such as:</a:t>
            </a:r>
          </a:p>
          <a:p>
            <a:r>
              <a:rPr lang="en-GB" dirty="0" smtClean="0"/>
              <a:t>Cost</a:t>
            </a:r>
          </a:p>
          <a:p>
            <a:r>
              <a:rPr lang="en-GB" dirty="0" smtClean="0"/>
              <a:t>Availability</a:t>
            </a:r>
          </a:p>
          <a:p>
            <a:r>
              <a:rPr lang="en-GB" dirty="0" smtClean="0"/>
              <a:t>Ease of manufacture</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Criteria for selecting materials</a:t>
            </a:r>
            <a:endParaRPr lang="en-GB" dirty="0"/>
          </a:p>
        </p:txBody>
      </p:sp>
      <p:sp>
        <p:nvSpPr>
          <p:cNvPr id="3" name="Content Placeholder 2"/>
          <p:cNvSpPr>
            <a:spLocks noGrp="1"/>
          </p:cNvSpPr>
          <p:nvPr>
            <p:ph idx="1"/>
          </p:nvPr>
        </p:nvSpPr>
        <p:spPr/>
        <p:txBody>
          <a:bodyPr/>
          <a:lstStyle/>
          <a:p>
            <a:r>
              <a:rPr lang="en-GB" dirty="0" smtClean="0"/>
              <a:t>Engineering properties of materials such as:</a:t>
            </a:r>
          </a:p>
          <a:p>
            <a:r>
              <a:rPr lang="en-GB" dirty="0" smtClean="0"/>
              <a:t>Electrical conductivity</a:t>
            </a:r>
          </a:p>
          <a:p>
            <a:r>
              <a:rPr lang="en-GB" dirty="0" smtClean="0"/>
              <a:t>Strength</a:t>
            </a:r>
          </a:p>
          <a:p>
            <a:r>
              <a:rPr lang="en-GB" dirty="0" smtClean="0"/>
              <a:t>Toughness</a:t>
            </a:r>
          </a:p>
          <a:p>
            <a:r>
              <a:rPr lang="en-GB" dirty="0" smtClean="0"/>
              <a:t>Ease of forming by extrusion, forging &amp; casting</a:t>
            </a:r>
          </a:p>
          <a:p>
            <a:r>
              <a:rPr lang="en-GB" dirty="0" err="1" smtClean="0"/>
              <a:t>Machinability</a:t>
            </a:r>
            <a:endParaRPr lang="en-GB" dirty="0" smtClean="0"/>
          </a:p>
          <a:p>
            <a:r>
              <a:rPr lang="en-GB" dirty="0" smtClean="0"/>
              <a:t>Corrosion resistance etc</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 Mechanical Properties</a:t>
            </a:r>
            <a:endParaRPr lang="en-GB" dirty="0"/>
          </a:p>
        </p:txBody>
      </p:sp>
      <p:sp>
        <p:nvSpPr>
          <p:cNvPr id="3" name="Content Placeholder 2"/>
          <p:cNvSpPr>
            <a:spLocks noGrp="1"/>
          </p:cNvSpPr>
          <p:nvPr>
            <p:ph idx="1"/>
          </p:nvPr>
        </p:nvSpPr>
        <p:spPr/>
        <p:txBody>
          <a:bodyPr/>
          <a:lstStyle/>
          <a:p>
            <a:r>
              <a:rPr lang="en-GB" dirty="0" smtClean="0"/>
              <a:t>The mechanical properties of a material describe how it will react to physical forces. Mechanical properties occur as a result of the physical properties inherent to each material, and are determined through a series of standardized mechanical tests.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Mechanical Properties</a:t>
            </a:r>
            <a:endParaRPr lang="en-GB" dirty="0"/>
          </a:p>
        </p:txBody>
      </p:sp>
      <p:sp>
        <p:nvSpPr>
          <p:cNvPr id="3" name="Content Placeholder 2"/>
          <p:cNvSpPr>
            <a:spLocks noGrp="1"/>
          </p:cNvSpPr>
          <p:nvPr>
            <p:ph idx="1"/>
          </p:nvPr>
        </p:nvSpPr>
        <p:spPr/>
        <p:txBody>
          <a:bodyPr>
            <a:normAutofit fontScale="47500" lnSpcReduction="20000"/>
          </a:bodyPr>
          <a:lstStyle/>
          <a:p>
            <a:r>
              <a:rPr lang="en-GB" dirty="0" smtClean="0"/>
              <a:t/>
            </a:r>
            <a:br>
              <a:rPr lang="en-GB" dirty="0" smtClean="0"/>
            </a:br>
            <a:r>
              <a:rPr lang="en-GB" sz="4400" b="1" dirty="0" smtClean="0"/>
              <a:t>Tensile Strength </a:t>
            </a:r>
            <a:r>
              <a:rPr lang="en-GB" sz="4400" dirty="0" smtClean="0"/>
              <a:t>This is the ability of a material to withstand tensile loads without rupture when the material is in tension </a:t>
            </a:r>
          </a:p>
          <a:p>
            <a:r>
              <a:rPr lang="en-GB" sz="4400" b="1" dirty="0" smtClean="0"/>
              <a:t>Compressive Strength </a:t>
            </a:r>
            <a:r>
              <a:rPr lang="en-GB" sz="4400" dirty="0" smtClean="0"/>
              <a:t>This is the ability of a material to withstand Compressive (squeezing) loads without being crushed when the material is in compression . </a:t>
            </a:r>
          </a:p>
          <a:p>
            <a:r>
              <a:rPr lang="en-GB" sz="4400" b="1" dirty="0" smtClean="0"/>
              <a:t>Shear Strength </a:t>
            </a:r>
            <a:r>
              <a:rPr lang="en-GB" sz="4400" dirty="0" smtClean="0"/>
              <a:t>This is the ability of a material to withstand offset or traverse loads without rupture occurring . </a:t>
            </a:r>
          </a:p>
          <a:p>
            <a:r>
              <a:rPr lang="en-GB" sz="4400" b="1" dirty="0" smtClean="0"/>
              <a:t>Toughness</a:t>
            </a:r>
            <a:r>
              <a:rPr lang="en-GB" sz="4400" dirty="0" smtClean="0"/>
              <a:t> This is the ability of a material to withstand shatter. A material which easily shatters is brittle. Toughness indicates the ability of a material to absorb energy </a:t>
            </a:r>
          </a:p>
          <a:p>
            <a:r>
              <a:rPr lang="en-GB" sz="4400" b="1" dirty="0" smtClean="0"/>
              <a:t>Elasticity </a:t>
            </a:r>
            <a:r>
              <a:rPr lang="en-GB" sz="4400" dirty="0" smtClean="0"/>
              <a:t>This is the ability of a material to deform under load and return to its original size and shape when the load is removed. The property is required for springs </a:t>
            </a:r>
          </a:p>
          <a:p>
            <a:r>
              <a:rPr lang="en-GB" dirty="0" smtClean="0"/>
              <a:t/>
            </a:r>
            <a:br>
              <a:rPr lang="en-GB" dirty="0" smtClean="0"/>
            </a:b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Mechancial</a:t>
            </a:r>
            <a:r>
              <a:rPr lang="en-GB" dirty="0" smtClean="0"/>
              <a:t> Properties</a:t>
            </a:r>
            <a:endParaRPr lang="en-GB" dirty="0"/>
          </a:p>
        </p:txBody>
      </p:sp>
      <p:sp>
        <p:nvSpPr>
          <p:cNvPr id="3" name="Content Placeholder 2"/>
          <p:cNvSpPr>
            <a:spLocks noGrp="1"/>
          </p:cNvSpPr>
          <p:nvPr>
            <p:ph idx="1"/>
          </p:nvPr>
        </p:nvSpPr>
        <p:spPr/>
        <p:txBody>
          <a:bodyPr>
            <a:normAutofit fontScale="70000" lnSpcReduction="20000"/>
          </a:bodyPr>
          <a:lstStyle/>
          <a:p>
            <a:r>
              <a:rPr lang="en-GB" b="1" dirty="0" smtClean="0"/>
              <a:t>Plasticity</a:t>
            </a:r>
            <a:r>
              <a:rPr lang="en-GB" dirty="0" smtClean="0"/>
              <a:t> This is the property of a material to deform permanently under the application of a load. </a:t>
            </a:r>
            <a:r>
              <a:rPr lang="en-GB" dirty="0" err="1" smtClean="0"/>
              <a:t>Plastacine</a:t>
            </a:r>
            <a:r>
              <a:rPr lang="en-GB" dirty="0" smtClean="0"/>
              <a:t> is plastic. This is the exact opposite to elasticity. </a:t>
            </a:r>
          </a:p>
          <a:p>
            <a:r>
              <a:rPr lang="en-GB" b="1" dirty="0" smtClean="0"/>
              <a:t>Ductility</a:t>
            </a:r>
            <a:r>
              <a:rPr lang="en-GB" dirty="0" smtClean="0"/>
              <a:t> This is ability of a material to stretch under the application of tensile load and retain the deformed shape on the removal of the load. A ductile material combines the properties of plasticity and tensile strength. All materials which are formed by drawing are required to be ductile </a:t>
            </a:r>
          </a:p>
          <a:p>
            <a:r>
              <a:rPr lang="en-GB" b="1" dirty="0" smtClean="0"/>
              <a:t>Malleability</a:t>
            </a:r>
            <a:r>
              <a:rPr lang="en-GB" dirty="0" smtClean="0"/>
              <a:t> This is the property of a material to deform permanently under the application of a compressive load. A material which is forged to its final shape is required to be malleable </a:t>
            </a:r>
          </a:p>
          <a:p>
            <a:r>
              <a:rPr lang="en-GB" b="1" dirty="0" smtClean="0"/>
              <a:t>Fatigue Strength </a:t>
            </a:r>
            <a:r>
              <a:rPr lang="en-GB" dirty="0" smtClean="0"/>
              <a:t>This is the property of a material to withstand continuously varying and alternating loads</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Physical Properties</a:t>
            </a:r>
            <a:endParaRPr lang="en-GB" dirty="0"/>
          </a:p>
        </p:txBody>
      </p:sp>
      <p:sp>
        <p:nvSpPr>
          <p:cNvPr id="3" name="Content Placeholder 2"/>
          <p:cNvSpPr>
            <a:spLocks noGrp="1"/>
          </p:cNvSpPr>
          <p:nvPr>
            <p:ph idx="1"/>
          </p:nvPr>
        </p:nvSpPr>
        <p:spPr/>
        <p:txBody>
          <a:bodyPr/>
          <a:lstStyle/>
          <a:p>
            <a:r>
              <a:rPr lang="en-GB" dirty="0" smtClean="0"/>
              <a:t>In addition to the mechanical properties just discussed, the design of an engineered product may require other properties such as electrical or thermal conductivity to be taken into account.</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1227</Words>
  <Application>Microsoft Office PowerPoint</Application>
  <PresentationFormat>On-screen Show (4:3)</PresentationFormat>
  <Paragraphs>100</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Wk 8/9</vt:lpstr>
      <vt:lpstr>Material Specification</vt:lpstr>
      <vt:lpstr>Material Specification</vt:lpstr>
      <vt:lpstr>Criteria for selecting materials</vt:lpstr>
      <vt:lpstr>Criteria for selecting materials</vt:lpstr>
      <vt:lpstr>Material Mechanical Properties</vt:lpstr>
      <vt:lpstr>Mechanical Properties</vt:lpstr>
      <vt:lpstr>Mechancial Properties</vt:lpstr>
      <vt:lpstr>Physical Properties</vt:lpstr>
      <vt:lpstr>Physical Properties</vt:lpstr>
      <vt:lpstr>Physical Properties.</vt:lpstr>
      <vt:lpstr>Melting Temperatures</vt:lpstr>
      <vt:lpstr>Quick Check</vt:lpstr>
      <vt:lpstr>Electrical Properties</vt:lpstr>
      <vt:lpstr>Electrical Properties</vt:lpstr>
      <vt:lpstr>Electrical Properties</vt:lpstr>
      <vt:lpstr>Magnetic Properties</vt:lpstr>
      <vt:lpstr>Magnetic Properties</vt:lpstr>
      <vt:lpstr>Thermal Properties</vt:lpstr>
      <vt:lpstr>Material Specification</vt:lpstr>
      <vt:lpstr>Material Specification</vt:lpstr>
      <vt:lpstr>Material Data Sheets </vt:lpstr>
      <vt:lpstr>Material Data Sheets </vt:lpstr>
      <vt:lpstr>Availability/Manufacturability</vt:lpstr>
      <vt:lpstr>Availability/Manufacturability</vt:lpstr>
      <vt:lpstr>Availability/Manufacturability</vt:lpstr>
      <vt:lpstr>Material Cost</vt:lpstr>
      <vt:lpstr>Summary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Wk 8/9</dc:title>
  <dc:creator>Stevie R</dc:creator>
  <cp:lastModifiedBy>Stephen Read</cp:lastModifiedBy>
  <cp:revision>25</cp:revision>
  <dcterms:created xsi:type="dcterms:W3CDTF">2011-11-12T14:35:23Z</dcterms:created>
  <dcterms:modified xsi:type="dcterms:W3CDTF">2012-11-19T14:08:49Z</dcterms:modified>
</cp:coreProperties>
</file>