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9" r:id="rId4"/>
    <p:sldId id="258" r:id="rId5"/>
    <p:sldId id="260" r:id="rId6"/>
    <p:sldId id="266" r:id="rId7"/>
    <p:sldId id="261" r:id="rId8"/>
    <p:sldId id="262" r:id="rId9"/>
    <p:sldId id="263" r:id="rId10"/>
    <p:sldId id="264" r:id="rId11"/>
    <p:sldId id="265" r:id="rId12"/>
    <p:sldId id="267" r:id="rId13"/>
    <p:sldId id="268" r:id="rId14"/>
  </p:sldIdLst>
  <p:sldSz cx="12192000" cy="6858000"/>
  <p:notesSz cx="9774238" cy="6648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35503" cy="33357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36473" y="1"/>
            <a:ext cx="4235503" cy="333577"/>
          </a:xfrm>
          <a:prstGeom prst="rect">
            <a:avLst/>
          </a:prstGeom>
        </p:spPr>
        <p:txBody>
          <a:bodyPr vert="horz" lIns="91440" tIns="45720" rIns="91440" bIns="45720" rtlCol="0"/>
          <a:lstStyle>
            <a:lvl1pPr algn="r">
              <a:defRPr sz="1200"/>
            </a:lvl1pPr>
          </a:lstStyle>
          <a:p>
            <a:fld id="{C9903E95-BB63-4BC4-9809-98C0D030ED91}" type="datetimeFigureOut">
              <a:rPr lang="en-GB" smtClean="0"/>
              <a:t>20/05/2015</a:t>
            </a:fld>
            <a:endParaRPr lang="en-GB"/>
          </a:p>
        </p:txBody>
      </p:sp>
      <p:sp>
        <p:nvSpPr>
          <p:cNvPr id="4" name="Footer Placeholder 3"/>
          <p:cNvSpPr>
            <a:spLocks noGrp="1"/>
          </p:cNvSpPr>
          <p:nvPr>
            <p:ph type="ftr" sz="quarter" idx="2"/>
          </p:nvPr>
        </p:nvSpPr>
        <p:spPr>
          <a:xfrm>
            <a:off x="0" y="6314874"/>
            <a:ext cx="4235503" cy="33357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36473" y="6314874"/>
            <a:ext cx="4235503" cy="333576"/>
          </a:xfrm>
          <a:prstGeom prst="rect">
            <a:avLst/>
          </a:prstGeom>
        </p:spPr>
        <p:txBody>
          <a:bodyPr vert="horz" lIns="91440" tIns="45720" rIns="91440" bIns="45720" rtlCol="0" anchor="b"/>
          <a:lstStyle>
            <a:lvl1pPr algn="r">
              <a:defRPr sz="1200"/>
            </a:lvl1pPr>
          </a:lstStyle>
          <a:p>
            <a:fld id="{0C91A5FA-236E-46C0-9506-9319459DE792}" type="slidenum">
              <a:rPr lang="en-GB" smtClean="0"/>
              <a:t>‹#›</a:t>
            </a:fld>
            <a:endParaRPr lang="en-GB"/>
          </a:p>
        </p:txBody>
      </p:sp>
    </p:spTree>
    <p:extLst>
      <p:ext uri="{BB962C8B-B14F-4D97-AF65-F5344CB8AC3E}">
        <p14:creationId xmlns:p14="http://schemas.microsoft.com/office/powerpoint/2010/main" val="2860957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C41CA1-7B94-426A-8253-DC3365E61B01}"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121706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41CA1-7B94-426A-8253-DC3365E61B01}"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414922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41CA1-7B94-426A-8253-DC3365E61B01}"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281317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41CA1-7B94-426A-8253-DC3365E61B01}"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343300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41CA1-7B94-426A-8253-DC3365E61B01}"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74666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C41CA1-7B94-426A-8253-DC3365E61B01}" type="datetimeFigureOut">
              <a:rPr lang="en-GB" smtClean="0"/>
              <a:t>20/05/2015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29480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C41CA1-7B94-426A-8253-DC3365E61B01}" type="datetimeFigureOut">
              <a:rPr lang="en-GB" smtClean="0"/>
              <a:t>20/05/2015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72747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C41CA1-7B94-426A-8253-DC3365E61B01}" type="datetimeFigureOut">
              <a:rPr lang="en-GB" smtClean="0"/>
              <a:t>20/05/2015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179467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41CA1-7B94-426A-8253-DC3365E61B01}" type="datetimeFigureOut">
              <a:rPr lang="en-GB" smtClean="0"/>
              <a:t>20/05/2015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186106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41CA1-7B94-426A-8253-DC3365E61B01}" type="datetimeFigureOut">
              <a:rPr lang="en-GB" smtClean="0"/>
              <a:t>20/05/2015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96742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41CA1-7B94-426A-8253-DC3365E61B01}" type="datetimeFigureOut">
              <a:rPr lang="en-GB" smtClean="0"/>
              <a:t>20/05/2015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57730-BE9E-4EAA-B920-2884532DDCCB}" type="slidenum">
              <a:rPr lang="en-GB" smtClean="0"/>
              <a:t>‹#›</a:t>
            </a:fld>
            <a:endParaRPr lang="en-GB"/>
          </a:p>
        </p:txBody>
      </p:sp>
    </p:spTree>
    <p:extLst>
      <p:ext uri="{BB962C8B-B14F-4D97-AF65-F5344CB8AC3E}">
        <p14:creationId xmlns:p14="http://schemas.microsoft.com/office/powerpoint/2010/main" val="68892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41CA1-7B94-426A-8253-DC3365E61B01}" type="datetimeFigureOut">
              <a:rPr lang="en-GB" smtClean="0"/>
              <a:t>20/05/2015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7730-BE9E-4EAA-B920-2884532DDCCB}" type="slidenum">
              <a:rPr lang="en-GB" smtClean="0"/>
              <a:t>‹#›</a:t>
            </a:fld>
            <a:endParaRPr lang="en-GB"/>
          </a:p>
        </p:txBody>
      </p:sp>
    </p:spTree>
    <p:extLst>
      <p:ext uri="{BB962C8B-B14F-4D97-AF65-F5344CB8AC3E}">
        <p14:creationId xmlns:p14="http://schemas.microsoft.com/office/powerpoint/2010/main" val="2110357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Transformers</a:t>
            </a:r>
            <a:endParaRPr lang="en-GB" dirty="0"/>
          </a:p>
        </p:txBody>
      </p:sp>
      <p:sp>
        <p:nvSpPr>
          <p:cNvPr id="3" name="Subtitle 2"/>
          <p:cNvSpPr>
            <a:spLocks noGrp="1"/>
          </p:cNvSpPr>
          <p:nvPr>
            <p:ph type="subTitle" idx="1"/>
          </p:nvPr>
        </p:nvSpPr>
        <p:spPr/>
        <p:txBody>
          <a:bodyPr/>
          <a:lstStyle/>
          <a:p>
            <a:r>
              <a:rPr lang="en-GB" dirty="0" smtClean="0"/>
              <a:t>Single Wound Autotransformer</a:t>
            </a:r>
          </a:p>
          <a:p>
            <a:r>
              <a:rPr lang="en-GB" dirty="0" smtClean="0"/>
              <a:t>Double wound and Isolating</a:t>
            </a:r>
            <a:endParaRPr lang="en-GB" dirty="0"/>
          </a:p>
        </p:txBody>
      </p:sp>
    </p:spTree>
    <p:extLst>
      <p:ext uri="{BB962C8B-B14F-4D97-AF65-F5344CB8AC3E}">
        <p14:creationId xmlns:p14="http://schemas.microsoft.com/office/powerpoint/2010/main" val="245991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06875"/>
          </a:xfrm>
        </p:spPr>
        <p:txBody>
          <a:bodyPr>
            <a:normAutofit/>
          </a:bodyPr>
          <a:lstStyle/>
          <a:p>
            <a:r>
              <a:rPr lang="en-GB" dirty="0" smtClean="0"/>
              <a:t>Some Switches…</a:t>
            </a:r>
            <a:br>
              <a:rPr lang="en-GB" dirty="0" smtClean="0"/>
            </a:br>
            <a:r>
              <a:rPr lang="en-GB" dirty="0"/>
              <a:t/>
            </a:r>
            <a:br>
              <a:rPr lang="en-GB" dirty="0"/>
            </a:br>
            <a:r>
              <a:rPr lang="en-GB" dirty="0" smtClean="0"/>
              <a:t>Air is the insulator</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0" y="111779"/>
            <a:ext cx="2202228" cy="18322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777" y="143529"/>
            <a:ext cx="2701723" cy="17687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0" y="2057400"/>
            <a:ext cx="5905500" cy="4429125"/>
          </a:xfrm>
          <a:prstGeom prst="rect">
            <a:avLst/>
          </a:prstGeom>
        </p:spPr>
      </p:pic>
    </p:spTree>
    <p:extLst>
      <p:ext uri="{BB962C8B-B14F-4D97-AF65-F5344CB8AC3E}">
        <p14:creationId xmlns:p14="http://schemas.microsoft.com/office/powerpoint/2010/main" val="27704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852487"/>
            <a:ext cx="3810000" cy="2047875"/>
          </a:xfrm>
        </p:spPr>
        <p:txBody>
          <a:bodyPr>
            <a:normAutofit/>
          </a:bodyPr>
          <a:lstStyle/>
          <a:p>
            <a:r>
              <a:rPr lang="en-GB" dirty="0" smtClean="0"/>
              <a:t>Oil circuit breaker in section</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650" y="852487"/>
            <a:ext cx="6705600" cy="5686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2900362"/>
            <a:ext cx="2819400" cy="3759200"/>
          </a:xfrm>
          <a:prstGeom prst="rect">
            <a:avLst/>
          </a:prstGeom>
        </p:spPr>
      </p:pic>
    </p:spTree>
    <p:extLst>
      <p:ext uri="{BB962C8B-B14F-4D97-AF65-F5344CB8AC3E}">
        <p14:creationId xmlns:p14="http://schemas.microsoft.com/office/powerpoint/2010/main" val="4110712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Ceramic is used for heavy weight bearing insulators….</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96948"/>
            <a:ext cx="2743200" cy="18227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00" y="1705102"/>
            <a:ext cx="5638800" cy="4229100"/>
          </a:xfrm>
          <a:prstGeom prst="rect">
            <a:avLst/>
          </a:prstGeom>
        </p:spPr>
      </p:pic>
    </p:spTree>
    <p:extLst>
      <p:ext uri="{BB962C8B-B14F-4D97-AF65-F5344CB8AC3E}">
        <p14:creationId xmlns:p14="http://schemas.microsoft.com/office/powerpoint/2010/main" val="508630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90525"/>
            <a:ext cx="2743200" cy="4232275"/>
          </a:xfrm>
        </p:spPr>
        <p:txBody>
          <a:bodyPr>
            <a:normAutofit/>
          </a:bodyPr>
          <a:lstStyle/>
          <a:p>
            <a:r>
              <a:rPr lang="en-GB" sz="2400" dirty="0" smtClean="0"/>
              <a:t>A Rough layout of a street level transformer sub station. The regulations specify depths for trenches and distance between operators and HV lines, etc…</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600" y="708152"/>
            <a:ext cx="8210804" cy="5730748"/>
          </a:xfrm>
          <a:prstGeom prst="rect">
            <a:avLst/>
          </a:prstGeom>
        </p:spPr>
      </p:pic>
    </p:spTree>
    <p:extLst>
      <p:ext uri="{BB962C8B-B14F-4D97-AF65-F5344CB8AC3E}">
        <p14:creationId xmlns:p14="http://schemas.microsoft.com/office/powerpoint/2010/main" val="405186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Electromagnetic flux passes energy between windings when it changes – only when it changes</a:t>
            </a:r>
            <a:endParaRPr lang="en-GB" dirty="0"/>
          </a:p>
        </p:txBody>
      </p:sp>
      <p:pic>
        <p:nvPicPr>
          <p:cNvPr id="4" name="Picture 3"/>
          <p:cNvPicPr>
            <a:picLocks noChangeAspect="1"/>
          </p:cNvPicPr>
          <p:nvPr/>
        </p:nvPicPr>
        <p:blipFill>
          <a:blip r:embed="rId2"/>
          <a:stretch>
            <a:fillRect/>
          </a:stretch>
        </p:blipFill>
        <p:spPr>
          <a:xfrm>
            <a:off x="838200" y="2286176"/>
            <a:ext cx="4666667" cy="2819048"/>
          </a:xfrm>
          <a:prstGeom prst="rect">
            <a:avLst/>
          </a:prstGeom>
        </p:spPr>
      </p:pic>
      <p:pic>
        <p:nvPicPr>
          <p:cNvPr id="5" name="Picture 4"/>
          <p:cNvPicPr>
            <a:picLocks noChangeAspect="1"/>
          </p:cNvPicPr>
          <p:nvPr/>
        </p:nvPicPr>
        <p:blipFill>
          <a:blip r:embed="rId3"/>
          <a:stretch>
            <a:fillRect/>
          </a:stretch>
        </p:blipFill>
        <p:spPr>
          <a:xfrm>
            <a:off x="6096000" y="2400462"/>
            <a:ext cx="4752381" cy="2704762"/>
          </a:xfrm>
          <a:prstGeom prst="rect">
            <a:avLst/>
          </a:prstGeom>
        </p:spPr>
      </p:pic>
      <p:sp>
        <p:nvSpPr>
          <p:cNvPr id="6" name="TextBox 5"/>
          <p:cNvSpPr txBox="1"/>
          <p:nvPr/>
        </p:nvSpPr>
        <p:spPr>
          <a:xfrm>
            <a:off x="1219200" y="5270500"/>
            <a:ext cx="4422429" cy="923330"/>
          </a:xfrm>
          <a:prstGeom prst="rect">
            <a:avLst/>
          </a:prstGeom>
          <a:noFill/>
        </p:spPr>
        <p:txBody>
          <a:bodyPr wrap="none" rtlCol="0">
            <a:spAutoFit/>
          </a:bodyPr>
          <a:lstStyle/>
          <a:p>
            <a:r>
              <a:rPr lang="en-GB" dirty="0" smtClean="0"/>
              <a:t>Iron cored transformer that is double wound,</a:t>
            </a:r>
            <a:br>
              <a:rPr lang="en-GB" dirty="0" smtClean="0"/>
            </a:br>
            <a:r>
              <a:rPr lang="en-GB" dirty="0" smtClean="0"/>
              <a:t>and has a tapped secondary for producing a</a:t>
            </a:r>
            <a:br>
              <a:rPr lang="en-GB" dirty="0" smtClean="0"/>
            </a:br>
            <a:r>
              <a:rPr lang="en-GB" dirty="0" smtClean="0"/>
              <a:t>wide range of voltage changes</a:t>
            </a:r>
          </a:p>
        </p:txBody>
      </p:sp>
      <p:sp>
        <p:nvSpPr>
          <p:cNvPr id="7" name="TextBox 6"/>
          <p:cNvSpPr txBox="1"/>
          <p:nvPr/>
        </p:nvSpPr>
        <p:spPr>
          <a:xfrm>
            <a:off x="6096000" y="5105224"/>
            <a:ext cx="4551824" cy="1200329"/>
          </a:xfrm>
          <a:prstGeom prst="rect">
            <a:avLst/>
          </a:prstGeom>
          <a:noFill/>
        </p:spPr>
        <p:txBody>
          <a:bodyPr wrap="none" rtlCol="0">
            <a:spAutoFit/>
          </a:bodyPr>
          <a:lstStyle/>
          <a:p>
            <a:r>
              <a:rPr lang="en-GB" dirty="0" smtClean="0"/>
              <a:t>Air cored transformer that is double wound,</a:t>
            </a:r>
            <a:br>
              <a:rPr lang="en-GB" dirty="0" smtClean="0"/>
            </a:br>
            <a:r>
              <a:rPr lang="en-GB" dirty="0" smtClean="0"/>
              <a:t>and has a single secondary for producing a</a:t>
            </a:r>
            <a:br>
              <a:rPr lang="en-GB" dirty="0" smtClean="0"/>
            </a:br>
            <a:r>
              <a:rPr lang="en-GB" dirty="0" smtClean="0"/>
              <a:t>wide range of voltage changes – usually higher</a:t>
            </a:r>
            <a:br>
              <a:rPr lang="en-GB" dirty="0" smtClean="0"/>
            </a:br>
            <a:r>
              <a:rPr lang="en-GB" dirty="0" smtClean="0"/>
              <a:t>frequencies</a:t>
            </a:r>
          </a:p>
        </p:txBody>
      </p:sp>
      <p:sp>
        <p:nvSpPr>
          <p:cNvPr id="8" name="TextBox 7"/>
          <p:cNvSpPr txBox="1"/>
          <p:nvPr/>
        </p:nvSpPr>
        <p:spPr>
          <a:xfrm>
            <a:off x="4610100" y="2286176"/>
            <a:ext cx="2794000" cy="369332"/>
          </a:xfrm>
          <a:prstGeom prst="rect">
            <a:avLst/>
          </a:prstGeom>
          <a:noFill/>
        </p:spPr>
        <p:txBody>
          <a:bodyPr wrap="square" rtlCol="0">
            <a:spAutoFit/>
          </a:bodyPr>
          <a:lstStyle/>
          <a:p>
            <a:r>
              <a:rPr lang="en-GB" dirty="0" smtClean="0"/>
              <a:t>The dots denote phase</a:t>
            </a:r>
            <a:endParaRPr lang="en-GB" dirty="0"/>
          </a:p>
        </p:txBody>
      </p:sp>
    </p:spTree>
    <p:extLst>
      <p:ext uri="{BB962C8B-B14F-4D97-AF65-F5344CB8AC3E}">
        <p14:creationId xmlns:p14="http://schemas.microsoft.com/office/powerpoint/2010/main" val="2704465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Double Wound or Isolating….</a:t>
            </a:r>
            <a:endParaRPr lang="en-GB" dirty="0"/>
          </a:p>
        </p:txBody>
      </p:sp>
      <p:pic>
        <p:nvPicPr>
          <p:cNvPr id="3" name="Picture 2"/>
          <p:cNvPicPr>
            <a:picLocks noChangeAspect="1"/>
          </p:cNvPicPr>
          <p:nvPr/>
        </p:nvPicPr>
        <p:blipFill>
          <a:blip r:embed="rId2"/>
          <a:stretch>
            <a:fillRect/>
          </a:stretch>
        </p:blipFill>
        <p:spPr>
          <a:xfrm>
            <a:off x="838201" y="2286176"/>
            <a:ext cx="5321300" cy="3214500"/>
          </a:xfrm>
          <a:prstGeom prst="rect">
            <a:avLst/>
          </a:prstGeom>
        </p:spPr>
      </p:pic>
      <p:sp>
        <p:nvSpPr>
          <p:cNvPr id="4" name="TextBox 3"/>
          <p:cNvSpPr txBox="1"/>
          <p:nvPr/>
        </p:nvSpPr>
        <p:spPr>
          <a:xfrm>
            <a:off x="6400800" y="2197452"/>
            <a:ext cx="4343400" cy="3970318"/>
          </a:xfrm>
          <a:prstGeom prst="rect">
            <a:avLst/>
          </a:prstGeom>
          <a:noFill/>
        </p:spPr>
        <p:txBody>
          <a:bodyPr wrap="square" rtlCol="0">
            <a:spAutoFit/>
          </a:bodyPr>
          <a:lstStyle/>
          <a:p>
            <a:r>
              <a:rPr lang="en-GB" dirty="0" smtClean="0"/>
              <a:t>The double wound transformer has primary and secondary windings coupled only by the changing magnetic field.  There is no electrical coupling and the secondary voltage is only between the secondary connections.  There is no voltage between earth and the secondary which makes the isolating transformer safe to use in earthed areas.</a:t>
            </a:r>
          </a:p>
          <a:p>
            <a:endParaRPr lang="en-GB" dirty="0"/>
          </a:p>
          <a:p>
            <a:r>
              <a:rPr lang="en-GB" dirty="0" smtClean="0"/>
              <a:t>Ordinarily the frame of a double wound transformer is connected to earth – equipotential bonding – but then its not an isolating transformer.</a:t>
            </a:r>
            <a:endParaRPr lang="en-GB" dirty="0"/>
          </a:p>
        </p:txBody>
      </p:sp>
    </p:spTree>
    <p:extLst>
      <p:ext uri="{BB962C8B-B14F-4D97-AF65-F5344CB8AC3E}">
        <p14:creationId xmlns:p14="http://schemas.microsoft.com/office/powerpoint/2010/main" val="1210203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he autotransformer</a:t>
            </a:r>
            <a:endParaRPr lang="en-GB" dirty="0"/>
          </a:p>
        </p:txBody>
      </p:sp>
      <p:pic>
        <p:nvPicPr>
          <p:cNvPr id="3" name="Picture 2"/>
          <p:cNvPicPr>
            <a:picLocks noChangeAspect="1"/>
          </p:cNvPicPr>
          <p:nvPr/>
        </p:nvPicPr>
        <p:blipFill>
          <a:blip r:embed="rId2"/>
          <a:stretch>
            <a:fillRect/>
          </a:stretch>
        </p:blipFill>
        <p:spPr>
          <a:xfrm>
            <a:off x="9423401" y="850900"/>
            <a:ext cx="1527174" cy="5463060"/>
          </a:xfrm>
          <a:prstGeom prst="rect">
            <a:avLst/>
          </a:prstGeom>
        </p:spPr>
      </p:pic>
      <p:sp>
        <p:nvSpPr>
          <p:cNvPr id="4" name="TextBox 3"/>
          <p:cNvSpPr txBox="1"/>
          <p:nvPr/>
        </p:nvSpPr>
        <p:spPr>
          <a:xfrm>
            <a:off x="8966200" y="1549400"/>
            <a:ext cx="1163332" cy="369332"/>
          </a:xfrm>
          <a:prstGeom prst="rect">
            <a:avLst/>
          </a:prstGeom>
          <a:noFill/>
        </p:spPr>
        <p:txBody>
          <a:bodyPr wrap="none" rtlCol="0">
            <a:spAutoFit/>
          </a:bodyPr>
          <a:lstStyle/>
          <a:p>
            <a:r>
              <a:rPr lang="en-GB" dirty="0" smtClean="0"/>
              <a:t>Secondary</a:t>
            </a:r>
            <a:endParaRPr lang="en-GB" dirty="0"/>
          </a:p>
        </p:txBody>
      </p:sp>
      <p:sp>
        <p:nvSpPr>
          <p:cNvPr id="5" name="TextBox 4"/>
          <p:cNvSpPr txBox="1"/>
          <p:nvPr/>
        </p:nvSpPr>
        <p:spPr>
          <a:xfrm>
            <a:off x="8966200" y="2733675"/>
            <a:ext cx="1163332" cy="369332"/>
          </a:xfrm>
          <a:prstGeom prst="rect">
            <a:avLst/>
          </a:prstGeom>
          <a:noFill/>
        </p:spPr>
        <p:txBody>
          <a:bodyPr wrap="none" rtlCol="0">
            <a:spAutoFit/>
          </a:bodyPr>
          <a:lstStyle/>
          <a:p>
            <a:r>
              <a:rPr lang="en-GB" dirty="0" smtClean="0"/>
              <a:t>Secondary</a:t>
            </a:r>
            <a:endParaRPr lang="en-GB" dirty="0"/>
          </a:p>
        </p:txBody>
      </p:sp>
      <p:sp>
        <p:nvSpPr>
          <p:cNvPr id="6" name="TextBox 5"/>
          <p:cNvSpPr txBox="1"/>
          <p:nvPr/>
        </p:nvSpPr>
        <p:spPr>
          <a:xfrm>
            <a:off x="8966200" y="4171392"/>
            <a:ext cx="1163332" cy="369332"/>
          </a:xfrm>
          <a:prstGeom prst="rect">
            <a:avLst/>
          </a:prstGeom>
          <a:noFill/>
        </p:spPr>
        <p:txBody>
          <a:bodyPr wrap="none" rtlCol="0">
            <a:spAutoFit/>
          </a:bodyPr>
          <a:lstStyle/>
          <a:p>
            <a:r>
              <a:rPr lang="en-GB" dirty="0" smtClean="0"/>
              <a:t>Secondary</a:t>
            </a:r>
            <a:endParaRPr lang="en-GB" dirty="0"/>
          </a:p>
        </p:txBody>
      </p:sp>
      <p:sp>
        <p:nvSpPr>
          <p:cNvPr id="7" name="TextBox 6"/>
          <p:cNvSpPr txBox="1"/>
          <p:nvPr/>
        </p:nvSpPr>
        <p:spPr>
          <a:xfrm>
            <a:off x="8966200" y="5335543"/>
            <a:ext cx="1050096" cy="369332"/>
          </a:xfrm>
          <a:prstGeom prst="rect">
            <a:avLst/>
          </a:prstGeom>
          <a:noFill/>
        </p:spPr>
        <p:txBody>
          <a:bodyPr wrap="none" rtlCol="0">
            <a:spAutoFit/>
          </a:bodyPr>
          <a:lstStyle/>
          <a:p>
            <a:r>
              <a:rPr lang="en-GB" dirty="0" smtClean="0"/>
              <a:t>PRIMARY</a:t>
            </a:r>
            <a:endParaRPr lang="en-GB" dirty="0"/>
          </a:p>
        </p:txBody>
      </p:sp>
      <p:sp>
        <p:nvSpPr>
          <p:cNvPr id="8" name="TextBox 7"/>
          <p:cNvSpPr txBox="1"/>
          <p:nvPr/>
        </p:nvSpPr>
        <p:spPr>
          <a:xfrm>
            <a:off x="838200" y="2120900"/>
            <a:ext cx="7950200" cy="3416320"/>
          </a:xfrm>
          <a:prstGeom prst="rect">
            <a:avLst/>
          </a:prstGeom>
          <a:noFill/>
        </p:spPr>
        <p:txBody>
          <a:bodyPr wrap="square" rtlCol="0">
            <a:spAutoFit/>
          </a:bodyPr>
          <a:lstStyle/>
          <a:p>
            <a:r>
              <a:rPr lang="en-GB" dirty="0" smtClean="0"/>
              <a:t>Here we have a transformer with only one coil/winding, it still has a laminated iron former but the </a:t>
            </a:r>
            <a:r>
              <a:rPr lang="en-GB" dirty="0"/>
              <a:t>s</a:t>
            </a:r>
            <a:r>
              <a:rPr lang="en-GB" dirty="0" smtClean="0"/>
              <a:t>econdaries are all on the same piece of wire as the primary.  Typically this transformer will half the weight and about a third of the cost of a double wound.  </a:t>
            </a:r>
          </a:p>
          <a:p>
            <a:endParaRPr lang="en-GB" dirty="0"/>
          </a:p>
          <a:p>
            <a:r>
              <a:rPr lang="en-GB" dirty="0" smtClean="0"/>
              <a:t>The problem with this sort of transformer is the range of output voltage – the primary is part of the secondary so if we try to create a large voltage difference then the magnetic flux has to travel a greater distance – this limits these transformers to about ½ to double voltages.</a:t>
            </a:r>
          </a:p>
          <a:p>
            <a:endParaRPr lang="en-GB" dirty="0"/>
          </a:p>
          <a:p>
            <a:r>
              <a:rPr lang="en-GB" dirty="0" smtClean="0"/>
              <a:t>They are ideal for small changes, say 400 to 415 as might be required in voltage regulation.</a:t>
            </a:r>
            <a:endParaRPr lang="en-GB" dirty="0"/>
          </a:p>
        </p:txBody>
      </p:sp>
    </p:spTree>
    <p:extLst>
      <p:ext uri="{BB962C8B-B14F-4D97-AF65-F5344CB8AC3E}">
        <p14:creationId xmlns:p14="http://schemas.microsoft.com/office/powerpoint/2010/main" val="211877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Nice Little Transformers</a:t>
            </a:r>
            <a:endParaRPr lang="en-GB"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904047" y="1497647"/>
            <a:ext cx="5920105" cy="4142105"/>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300" y="1497647"/>
            <a:ext cx="1371600" cy="1371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4733" y="2869247"/>
            <a:ext cx="2269067" cy="1701800"/>
          </a:xfrm>
          <a:prstGeom prst="rect">
            <a:avLst/>
          </a:prstGeom>
        </p:spPr>
      </p:pic>
    </p:spTree>
    <p:extLst>
      <p:ext uri="{BB962C8B-B14F-4D97-AF65-F5344CB8AC3E}">
        <p14:creationId xmlns:p14="http://schemas.microsoft.com/office/powerpoint/2010/main" val="4008091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86475"/>
          </a:xfrm>
        </p:spPr>
        <p:txBody>
          <a:bodyPr>
            <a:normAutofit fontScale="90000"/>
          </a:bodyPr>
          <a:lstStyle/>
          <a:p>
            <a:r>
              <a:rPr lang="en-GB" dirty="0" smtClean="0"/>
              <a:t>We use the transformers to change voltage and current for safety and economy…</a:t>
            </a:r>
            <a:br>
              <a:rPr lang="en-GB" dirty="0" smtClean="0"/>
            </a:br>
            <a:r>
              <a:rPr lang="en-GB" dirty="0" smtClean="0"/>
              <a:t/>
            </a:r>
            <a:br>
              <a:rPr lang="en-GB" dirty="0" smtClean="0"/>
            </a:br>
            <a:r>
              <a:rPr lang="en-GB" dirty="0" smtClean="0"/>
              <a:t>High voltages give lower I</a:t>
            </a:r>
            <a:r>
              <a:rPr lang="en-GB" baseline="30000" dirty="0" smtClean="0"/>
              <a:t>2</a:t>
            </a:r>
            <a:r>
              <a:rPr lang="en-GB" dirty="0" smtClean="0"/>
              <a:t>R losses but are dangerous.  In the home we can allow </a:t>
            </a:r>
            <a:r>
              <a:rPr lang="en-GB" dirty="0" smtClean="0"/>
              <a:t>240V</a:t>
            </a:r>
            <a:r>
              <a:rPr lang="en-GB" dirty="0"/>
              <a:t> </a:t>
            </a:r>
            <a:r>
              <a:rPr lang="en-GB" dirty="0" smtClean="0"/>
              <a:t>and in the US they use only 110V.  </a:t>
            </a:r>
            <a:br>
              <a:rPr lang="en-GB" dirty="0" smtClean="0"/>
            </a:br>
            <a:r>
              <a:rPr lang="en-GB" dirty="0"/>
              <a:t/>
            </a:r>
            <a:br>
              <a:rPr lang="en-GB" dirty="0"/>
            </a:br>
            <a:r>
              <a:rPr lang="en-GB" dirty="0" smtClean="0"/>
              <a:t>Shops and offices where more power is required use three phase electricity (415V) and industry uses it at even higher voltages…</a:t>
            </a:r>
            <a:endParaRPr lang="en-GB" dirty="0"/>
          </a:p>
        </p:txBody>
      </p:sp>
    </p:spTree>
    <p:extLst>
      <p:ext uri="{BB962C8B-B14F-4D97-AF65-F5344CB8AC3E}">
        <p14:creationId xmlns:p14="http://schemas.microsoft.com/office/powerpoint/2010/main" val="333077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use the bigger transformers to change voltages on the National Grid or bulk electricity distribution systems</a:t>
            </a:r>
            <a:endParaRPr lang="en-GB" dirty="0"/>
          </a:p>
        </p:txBody>
      </p:sp>
      <p:pic>
        <p:nvPicPr>
          <p:cNvPr id="3" name="Picture 2" descr="http://seis.bris.ac.uk/~hc8004/NationalGrid.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76743"/>
            <a:ext cx="6154738" cy="4511358"/>
          </a:xfrm>
          <a:prstGeom prst="rect">
            <a:avLst/>
          </a:prstGeom>
          <a:noFill/>
          <a:ln>
            <a:noFill/>
          </a:ln>
        </p:spPr>
      </p:pic>
      <p:sp>
        <p:nvSpPr>
          <p:cNvPr id="4" name="TextBox 3"/>
          <p:cNvSpPr txBox="1"/>
          <p:nvPr/>
        </p:nvSpPr>
        <p:spPr>
          <a:xfrm>
            <a:off x="6992938" y="2451100"/>
            <a:ext cx="3929062" cy="369332"/>
          </a:xfrm>
          <a:prstGeom prst="rect">
            <a:avLst/>
          </a:prstGeom>
          <a:noFill/>
        </p:spPr>
        <p:txBody>
          <a:bodyPr wrap="square" rtlCol="0">
            <a:spAutoFit/>
          </a:bodyPr>
          <a:lstStyle/>
          <a:p>
            <a:r>
              <a:rPr lang="en-GB" dirty="0" smtClean="0"/>
              <a:t>Question: why use such high voltages?</a:t>
            </a:r>
            <a:endParaRPr lang="en-GB" dirty="0"/>
          </a:p>
        </p:txBody>
      </p:sp>
      <p:sp>
        <p:nvSpPr>
          <p:cNvPr id="5" name="TextBox 4"/>
          <p:cNvSpPr txBox="1"/>
          <p:nvPr/>
        </p:nvSpPr>
        <p:spPr>
          <a:xfrm>
            <a:off x="6992938" y="3105190"/>
            <a:ext cx="4500562" cy="369332"/>
          </a:xfrm>
          <a:prstGeom prst="rect">
            <a:avLst/>
          </a:prstGeom>
          <a:noFill/>
        </p:spPr>
        <p:txBody>
          <a:bodyPr wrap="square" rtlCol="0">
            <a:spAutoFit/>
          </a:bodyPr>
          <a:lstStyle/>
          <a:p>
            <a:r>
              <a:rPr lang="en-GB" dirty="0" smtClean="0"/>
              <a:t>Answer: think about </a:t>
            </a:r>
            <a:r>
              <a:rPr lang="en-GB" smtClean="0"/>
              <a:t>V=IR, P=IV </a:t>
            </a:r>
            <a:endParaRPr lang="en-GB" dirty="0"/>
          </a:p>
        </p:txBody>
      </p:sp>
    </p:spTree>
    <p:extLst>
      <p:ext uri="{BB962C8B-B14F-4D97-AF65-F5344CB8AC3E}">
        <p14:creationId xmlns:p14="http://schemas.microsoft.com/office/powerpoint/2010/main" val="2675048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1400"/>
            <a:ext cx="10515600" cy="5207000"/>
          </a:xfrm>
        </p:spPr>
        <p:txBody>
          <a:bodyPr>
            <a:normAutofit/>
          </a:bodyPr>
          <a:lstStyle/>
          <a:p>
            <a:r>
              <a:rPr lang="en-GB" dirty="0" smtClean="0"/>
              <a:t>We found out that air will break down at about 1000 V per millimetre – so at 475kV the arc could be 475mm – but in damp air it will be much more.  We need to add a factor for safety – or maybe use a different insulator – oil is good – maybe a vacuum or some other insulators, glass, PVC, ceramic, etc…</a:t>
            </a:r>
            <a:endParaRPr lang="en-GB" dirty="0"/>
          </a:p>
        </p:txBody>
      </p:sp>
    </p:spTree>
    <p:extLst>
      <p:ext uri="{BB962C8B-B14F-4D97-AF65-F5344CB8AC3E}">
        <p14:creationId xmlns:p14="http://schemas.microsoft.com/office/powerpoint/2010/main" val="96082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1400"/>
            <a:ext cx="10515600" cy="5295900"/>
          </a:xfrm>
        </p:spPr>
        <p:txBody>
          <a:bodyPr>
            <a:normAutofit fontScale="90000"/>
          </a:bodyPr>
          <a:lstStyle/>
          <a:p>
            <a:r>
              <a:rPr lang="en-GB" b="1" dirty="0" smtClean="0"/>
              <a:t>What about the switches?</a:t>
            </a:r>
            <a:r>
              <a:rPr lang="en-GB" dirty="0" smtClean="0"/>
              <a:t/>
            </a:r>
            <a:br>
              <a:rPr lang="en-GB" dirty="0" smtClean="0"/>
            </a:br>
            <a:r>
              <a:rPr lang="en-GB" dirty="0"/>
              <a:t/>
            </a:r>
            <a:br>
              <a:rPr lang="en-GB" dirty="0"/>
            </a:br>
            <a:r>
              <a:rPr lang="en-GB" dirty="0" smtClean="0"/>
              <a:t>We need to be as far distant as possible for our own safety and the contacts will need to move really fast – preferably when the voltage is lowest – when the sine wave goes through the 0V – we call that a “zero crossing switch” but a 50</a:t>
            </a:r>
            <a:r>
              <a:rPr lang="en-GB" baseline="30000" dirty="0" smtClean="0"/>
              <a:t>th</a:t>
            </a:r>
            <a:r>
              <a:rPr lang="en-GB" dirty="0" smtClean="0"/>
              <a:t> of a second later the contacts need to be over half a metre away!</a:t>
            </a:r>
            <a:br>
              <a:rPr lang="en-GB" dirty="0" smtClean="0"/>
            </a:br>
            <a:r>
              <a:rPr lang="en-GB" dirty="0"/>
              <a:t/>
            </a:r>
            <a:br>
              <a:rPr lang="en-GB" dirty="0"/>
            </a:br>
            <a:endParaRPr lang="en-GB" dirty="0"/>
          </a:p>
        </p:txBody>
      </p:sp>
    </p:spTree>
    <p:extLst>
      <p:ext uri="{BB962C8B-B14F-4D97-AF65-F5344CB8AC3E}">
        <p14:creationId xmlns:p14="http://schemas.microsoft.com/office/powerpoint/2010/main" val="3454571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422</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Transformers</vt:lpstr>
      <vt:lpstr>Electromagnetic flux passes energy between windings when it changes – only when it changes</vt:lpstr>
      <vt:lpstr>Double Wound or Isolating….</vt:lpstr>
      <vt:lpstr>The autotransformer</vt:lpstr>
      <vt:lpstr>Nice Little Transformers</vt:lpstr>
      <vt:lpstr>We use the transformers to change voltage and current for safety and economy…  High voltages give lower I2R losses but are dangerous.  In the home we can allow 240V and in the US they use only 110V.    Shops and offices where more power is required use three phase electricity (415V) and industry uses it at even higher voltages…</vt:lpstr>
      <vt:lpstr>We use the bigger transformers to change voltages on the National Grid or bulk electricity distribution systems</vt:lpstr>
      <vt:lpstr>We found out that air will break down at about 1000 V per millimetre – so at 475kV the arc could be 475mm – but in damp air it will be much more.  We need to add a factor for safety – or maybe use a different insulator – oil is good – maybe a vacuum or some other insulators, glass, PVC, ceramic, etc…</vt:lpstr>
      <vt:lpstr>What about the switches?  We need to be as far distant as possible for our own safety and the contacts will need to move really fast – preferably when the voltage is lowest – when the sine wave goes through the 0V – we call that a “zero crossing switch” but a 50th of a second later the contacts need to be over half a metre away!  </vt:lpstr>
      <vt:lpstr>Some Switches…  Air is the insulator</vt:lpstr>
      <vt:lpstr>Oil circuit breaker in section</vt:lpstr>
      <vt:lpstr>Ceramic is used for heavy weight bearing insulators….</vt:lpstr>
      <vt:lpstr>A Rough layout of a street level transformer sub station. The regulations specify depths for trenches and distance between operators and HV lines, etc…</vt:lpstr>
    </vt:vector>
  </TitlesOfParts>
  <Company>City of Westminster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Transformers</dc:title>
  <dc:creator>Jim Gillain</dc:creator>
  <cp:lastModifiedBy>Jim Gillain</cp:lastModifiedBy>
  <cp:revision>22</cp:revision>
  <cp:lastPrinted>2015-05-20T08:17:52Z</cp:lastPrinted>
  <dcterms:created xsi:type="dcterms:W3CDTF">2015-05-13T07:04:47Z</dcterms:created>
  <dcterms:modified xsi:type="dcterms:W3CDTF">2015-05-20T09:23:16Z</dcterms:modified>
</cp:coreProperties>
</file>