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0" r:id="rId3"/>
    <p:sldId id="257" r:id="rId4"/>
    <p:sldId id="259" r:id="rId5"/>
    <p:sldId id="258"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67528" autoAdjust="0"/>
  </p:normalViewPr>
  <p:slideViewPr>
    <p:cSldViewPr snapToGrid="0">
      <p:cViewPr varScale="1">
        <p:scale>
          <a:sx n="59" d="100"/>
          <a:sy n="59"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BF760-4368-45F3-9C60-3ECFE965E812}" type="datetimeFigureOut">
              <a:rPr lang="en-GB" smtClean="0"/>
              <a:t>09/02/2016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CD859-32C9-4562-A474-1CCA3BFD240B}" type="slidenum">
              <a:rPr lang="en-GB" smtClean="0"/>
              <a:t>‹#›</a:t>
            </a:fld>
            <a:endParaRPr lang="en-GB"/>
          </a:p>
        </p:txBody>
      </p:sp>
    </p:spTree>
    <p:extLst>
      <p:ext uri="{BB962C8B-B14F-4D97-AF65-F5344CB8AC3E}">
        <p14:creationId xmlns:p14="http://schemas.microsoft.com/office/powerpoint/2010/main" val="3530264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6CD859-32C9-4562-A474-1CCA3BFD240B}" type="slidenum">
              <a:rPr lang="en-GB" smtClean="0"/>
              <a:t>1</a:t>
            </a:fld>
            <a:endParaRPr lang="en-GB"/>
          </a:p>
        </p:txBody>
      </p:sp>
    </p:spTree>
    <p:extLst>
      <p:ext uri="{BB962C8B-B14F-4D97-AF65-F5344CB8AC3E}">
        <p14:creationId xmlns:p14="http://schemas.microsoft.com/office/powerpoint/2010/main" val="3078886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order to turn a neutral magnetic material into a magnet we must</a:t>
            </a:r>
            <a:r>
              <a:rPr lang="en-GB" baseline="0" dirty="0" smtClean="0"/>
              <a:t> add some force; from another magnet or using electricity.  The electric method involves passing direct current (DC) through an insulated conductor wrapped around the material. The turns around the bar is called a coil.  The bar and the wire together is called a solenoid.</a:t>
            </a:r>
          </a:p>
          <a:p>
            <a:endParaRPr lang="en-GB" baseline="0" dirty="0" smtClean="0"/>
          </a:p>
          <a:p>
            <a:r>
              <a:rPr lang="en-GB" dirty="0" smtClean="0"/>
              <a:t>Increasing the current through that coil gives</a:t>
            </a:r>
            <a:r>
              <a:rPr lang="en-GB" baseline="0" dirty="0" smtClean="0"/>
              <a:t> an increase in the magnetic field strength (H) which we call amps per metre or amp turns (AT).</a:t>
            </a:r>
          </a:p>
          <a:p>
            <a:endParaRPr lang="en-GB" baseline="0" dirty="0" smtClean="0"/>
          </a:p>
          <a:p>
            <a:r>
              <a:rPr lang="en-GB" baseline="0" dirty="0" smtClean="0"/>
              <a:t>The graphic shows how magnetic flux density (B) builds and saturates in three different ferrous materials, the flux density is specified in Teslas.</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26CD859-32C9-4562-A474-1CCA3BFD240B}" type="slidenum">
              <a:rPr lang="en-GB" smtClean="0"/>
              <a:t>2</a:t>
            </a:fld>
            <a:endParaRPr lang="en-GB"/>
          </a:p>
        </p:txBody>
      </p:sp>
    </p:spTree>
    <p:extLst>
      <p:ext uri="{BB962C8B-B14F-4D97-AF65-F5344CB8AC3E}">
        <p14:creationId xmlns:p14="http://schemas.microsoft.com/office/powerpoint/2010/main" val="4070235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Starting from zero (0) the magnetising force (H)</a:t>
            </a:r>
            <a:r>
              <a:rPr lang="en-GB" baseline="0" dirty="0" smtClean="0"/>
              <a:t> is increased until the material is saturated by magnetism (B), the force is then reversed. From the curve we see that as the force reaches zero some flux is retained.  The material does not return to neutral (B=0) until a negative (coercive) force is applied. The ideal magnet for AC, transformers, inductors, solenoids, etc., would be a straight line with no coercivity or retentivity. </a:t>
            </a:r>
            <a:endParaRPr lang="en-GB" dirty="0"/>
          </a:p>
        </p:txBody>
      </p:sp>
      <p:sp>
        <p:nvSpPr>
          <p:cNvPr id="4" name="Slide Number Placeholder 3"/>
          <p:cNvSpPr>
            <a:spLocks noGrp="1"/>
          </p:cNvSpPr>
          <p:nvPr>
            <p:ph type="sldNum" sz="quarter" idx="10"/>
          </p:nvPr>
        </p:nvSpPr>
        <p:spPr/>
        <p:txBody>
          <a:bodyPr/>
          <a:lstStyle/>
          <a:p>
            <a:fld id="{826CD859-32C9-4562-A474-1CCA3BFD240B}" type="slidenum">
              <a:rPr lang="en-GB" smtClean="0"/>
              <a:t>3</a:t>
            </a:fld>
            <a:endParaRPr lang="en-GB"/>
          </a:p>
        </p:txBody>
      </p:sp>
    </p:spTree>
    <p:extLst>
      <p:ext uri="{BB962C8B-B14F-4D97-AF65-F5344CB8AC3E}">
        <p14:creationId xmlns:p14="http://schemas.microsoft.com/office/powerpoint/2010/main" val="2822325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Materials</a:t>
            </a:r>
            <a:r>
              <a:rPr lang="en-GB" baseline="0" dirty="0" smtClean="0"/>
              <a:t> with hard magnetic properties retain their magnetism and require a lot of energy to change them – they need to be coerced into neutrality; soft magnets lose their magnetism when the magnetising energy is removed.</a:t>
            </a:r>
            <a:endParaRPr lang="en-GB" dirty="0"/>
          </a:p>
        </p:txBody>
      </p:sp>
      <p:sp>
        <p:nvSpPr>
          <p:cNvPr id="4" name="Slide Number Placeholder 3"/>
          <p:cNvSpPr>
            <a:spLocks noGrp="1"/>
          </p:cNvSpPr>
          <p:nvPr>
            <p:ph type="sldNum" sz="quarter" idx="10"/>
          </p:nvPr>
        </p:nvSpPr>
        <p:spPr/>
        <p:txBody>
          <a:bodyPr/>
          <a:lstStyle/>
          <a:p>
            <a:fld id="{826CD859-32C9-4562-A474-1CCA3BFD240B}" type="slidenum">
              <a:rPr lang="en-GB" smtClean="0"/>
              <a:t>4</a:t>
            </a:fld>
            <a:endParaRPr lang="en-GB"/>
          </a:p>
        </p:txBody>
      </p:sp>
    </p:spTree>
    <p:extLst>
      <p:ext uri="{BB962C8B-B14F-4D97-AF65-F5344CB8AC3E}">
        <p14:creationId xmlns:p14="http://schemas.microsoft.com/office/powerpoint/2010/main" val="2528545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about 2000 A/m this material starts to saturate – not ideal – but the low coercivity is particularly good.</a:t>
            </a:r>
            <a:endParaRPr lang="en-GB" dirty="0"/>
          </a:p>
        </p:txBody>
      </p:sp>
      <p:sp>
        <p:nvSpPr>
          <p:cNvPr id="4" name="Slide Number Placeholder 3"/>
          <p:cNvSpPr>
            <a:spLocks noGrp="1"/>
          </p:cNvSpPr>
          <p:nvPr>
            <p:ph type="sldNum" sz="quarter" idx="10"/>
          </p:nvPr>
        </p:nvSpPr>
        <p:spPr/>
        <p:txBody>
          <a:bodyPr/>
          <a:lstStyle/>
          <a:p>
            <a:fld id="{826CD859-32C9-4562-A474-1CCA3BFD240B}" type="slidenum">
              <a:rPr lang="en-GB" smtClean="0"/>
              <a:t>5</a:t>
            </a:fld>
            <a:endParaRPr lang="en-GB"/>
          </a:p>
        </p:txBody>
      </p:sp>
    </p:spTree>
    <p:extLst>
      <p:ext uri="{BB962C8B-B14F-4D97-AF65-F5344CB8AC3E}">
        <p14:creationId xmlns:p14="http://schemas.microsoft.com/office/powerpoint/2010/main" val="1024476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ferrite is a type of ceramic compound composed of iron oxide (Fe2O3) combined chemically with one or more additional metallic elements.</a:t>
            </a:r>
          </a:p>
          <a:p>
            <a:endParaRPr lang="en-GB" dirty="0" smtClean="0"/>
          </a:p>
          <a:p>
            <a:r>
              <a:rPr lang="en-GB" dirty="0" smtClean="0"/>
              <a:t>Hard ferrites have high coercivity, hence they are difficult to demagnetise and are used for loudspeaker magnets, fridge magnets, HDD actuators and the like.</a:t>
            </a:r>
          </a:p>
          <a:p>
            <a:endParaRPr lang="en-GB" dirty="0" smtClean="0"/>
          </a:p>
          <a:p>
            <a:r>
              <a:rPr lang="en-GB" dirty="0" smtClean="0"/>
              <a:t>Soft ferrites have low coercivity. They are used in the electronics industry to make ferrite cores for inductors and transformers, the low coercivity means the material's magnetisation can easily reverse direction without dissipating much energy in hysteresis losses. The material's high resistivity prevents eddy currents being induced by the changing magnetic fields around them, another source of energy loss.</a:t>
            </a:r>
            <a:endParaRPr lang="en-GB" dirty="0"/>
          </a:p>
        </p:txBody>
      </p:sp>
      <p:sp>
        <p:nvSpPr>
          <p:cNvPr id="4" name="Slide Number Placeholder 3"/>
          <p:cNvSpPr>
            <a:spLocks noGrp="1"/>
          </p:cNvSpPr>
          <p:nvPr>
            <p:ph type="sldNum" sz="quarter" idx="10"/>
          </p:nvPr>
        </p:nvSpPr>
        <p:spPr/>
        <p:txBody>
          <a:bodyPr/>
          <a:lstStyle/>
          <a:p>
            <a:fld id="{826CD859-32C9-4562-A474-1CCA3BFD240B}" type="slidenum">
              <a:rPr lang="en-GB" smtClean="0"/>
              <a:t>6</a:t>
            </a:fld>
            <a:endParaRPr lang="en-GB"/>
          </a:p>
        </p:txBody>
      </p:sp>
    </p:spTree>
    <p:extLst>
      <p:ext uri="{BB962C8B-B14F-4D97-AF65-F5344CB8AC3E}">
        <p14:creationId xmlns:p14="http://schemas.microsoft.com/office/powerpoint/2010/main" val="671944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6CD859-32C9-4562-A474-1CCA3BFD240B}" type="slidenum">
              <a:rPr lang="en-GB" smtClean="0"/>
              <a:t>7</a:t>
            </a:fld>
            <a:endParaRPr lang="en-GB"/>
          </a:p>
        </p:txBody>
      </p:sp>
    </p:spTree>
    <p:extLst>
      <p:ext uri="{BB962C8B-B14F-4D97-AF65-F5344CB8AC3E}">
        <p14:creationId xmlns:p14="http://schemas.microsoft.com/office/powerpoint/2010/main" val="3115300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45E96F6-BA1A-463D-94E2-2CC637236268}" type="datetimeFigureOut">
              <a:rPr lang="en-GB" smtClean="0"/>
              <a:t>09/02/2016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3295719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5E96F6-BA1A-463D-94E2-2CC637236268}" type="datetimeFigureOut">
              <a:rPr lang="en-GB" smtClean="0"/>
              <a:t>09/02/2016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29202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5E96F6-BA1A-463D-94E2-2CC637236268}" type="datetimeFigureOut">
              <a:rPr lang="en-GB" smtClean="0"/>
              <a:t>09/02/2016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147714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5E96F6-BA1A-463D-94E2-2CC637236268}" type="datetimeFigureOut">
              <a:rPr lang="en-GB" smtClean="0"/>
              <a:t>09/02/2016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2988986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5E96F6-BA1A-463D-94E2-2CC637236268}" type="datetimeFigureOut">
              <a:rPr lang="en-GB" smtClean="0"/>
              <a:t>09/02/2016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4163322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45E96F6-BA1A-463D-94E2-2CC637236268}" type="datetimeFigureOut">
              <a:rPr lang="en-GB" smtClean="0"/>
              <a:t>09/02/2016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3418785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45E96F6-BA1A-463D-94E2-2CC637236268}" type="datetimeFigureOut">
              <a:rPr lang="en-GB" smtClean="0"/>
              <a:t>09/02/2016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3242901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45E96F6-BA1A-463D-94E2-2CC637236268}" type="datetimeFigureOut">
              <a:rPr lang="en-GB" smtClean="0"/>
              <a:t>09/02/2016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3557480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5E96F6-BA1A-463D-94E2-2CC637236268}" type="datetimeFigureOut">
              <a:rPr lang="en-GB" smtClean="0"/>
              <a:t>09/02/2016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173606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5E96F6-BA1A-463D-94E2-2CC637236268}" type="datetimeFigureOut">
              <a:rPr lang="en-GB" smtClean="0"/>
              <a:t>09/02/2016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2899974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5E96F6-BA1A-463D-94E2-2CC637236268}" type="datetimeFigureOut">
              <a:rPr lang="en-GB" smtClean="0"/>
              <a:t>09/02/2016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07F687-7F2E-4848-8EB5-AF2602747CA2}" type="slidenum">
              <a:rPr lang="en-GB" smtClean="0"/>
              <a:t>‹#›</a:t>
            </a:fld>
            <a:endParaRPr lang="en-GB"/>
          </a:p>
        </p:txBody>
      </p:sp>
    </p:spTree>
    <p:extLst>
      <p:ext uri="{BB962C8B-B14F-4D97-AF65-F5344CB8AC3E}">
        <p14:creationId xmlns:p14="http://schemas.microsoft.com/office/powerpoint/2010/main" val="4098971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5E96F6-BA1A-463D-94E2-2CC637236268}" type="datetimeFigureOut">
              <a:rPr lang="en-GB" smtClean="0"/>
              <a:t>09/02/2016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07F687-7F2E-4848-8EB5-AF2602747CA2}" type="slidenum">
              <a:rPr lang="en-GB" smtClean="0"/>
              <a:t>‹#›</a:t>
            </a:fld>
            <a:endParaRPr lang="en-GB"/>
          </a:p>
        </p:txBody>
      </p:sp>
    </p:spTree>
    <p:extLst>
      <p:ext uri="{BB962C8B-B14F-4D97-AF65-F5344CB8AC3E}">
        <p14:creationId xmlns:p14="http://schemas.microsoft.com/office/powerpoint/2010/main" val="3957925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Magnets</a:t>
            </a:r>
            <a:endParaRPr lang="en-GB" dirty="0"/>
          </a:p>
        </p:txBody>
      </p:sp>
      <p:sp>
        <p:nvSpPr>
          <p:cNvPr id="3" name="Subtitle 2"/>
          <p:cNvSpPr>
            <a:spLocks noGrp="1"/>
          </p:cNvSpPr>
          <p:nvPr>
            <p:ph type="subTitle" idx="1"/>
          </p:nvPr>
        </p:nvSpPr>
        <p:spPr/>
        <p:txBody>
          <a:bodyPr/>
          <a:lstStyle/>
          <a:p>
            <a:r>
              <a:rPr lang="en-GB" dirty="0" smtClean="0"/>
              <a:t>Some notes on the magnetic properties of materials </a:t>
            </a:r>
            <a:endParaRPr lang="en-GB" dirty="0"/>
          </a:p>
        </p:txBody>
      </p:sp>
    </p:spTree>
    <p:extLst>
      <p:ext uri="{BB962C8B-B14F-4D97-AF65-F5344CB8AC3E}">
        <p14:creationId xmlns:p14="http://schemas.microsoft.com/office/powerpoint/2010/main" val="4287699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Magnetic Properties of Materials</a:t>
            </a:r>
            <a:endParaRPr lang="en-GB"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1262" b="19874"/>
          <a:stretch/>
        </p:blipFill>
        <p:spPr bwMode="auto">
          <a:xfrm>
            <a:off x="838200" y="1993901"/>
            <a:ext cx="10261600" cy="4588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0040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Nomenclature </a:t>
            </a:r>
            <a:endParaRPr lang="en-GB" dirty="0"/>
          </a:p>
        </p:txBody>
      </p:sp>
      <p:pic>
        <p:nvPicPr>
          <p:cNvPr id="4" name="Content Placeholder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82700" y="1825625"/>
            <a:ext cx="8623300"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2664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Indicate coercivity and retentivity on this diagram…</a:t>
            </a:r>
            <a:endParaRPr lang="en-GB"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25800" y="1955006"/>
            <a:ext cx="6019800" cy="4066948"/>
          </a:xfrm>
        </p:spPr>
      </p:pic>
    </p:spTree>
    <p:extLst>
      <p:ext uri="{BB962C8B-B14F-4D97-AF65-F5344CB8AC3E}">
        <p14:creationId xmlns:p14="http://schemas.microsoft.com/office/powerpoint/2010/main" val="3368884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Hard or Soft</a:t>
            </a:r>
            <a:endParaRPr lang="en-GB"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5999" y="1690688"/>
            <a:ext cx="6333067" cy="4749801"/>
          </a:xfrm>
        </p:spPr>
      </p:pic>
    </p:spTree>
    <p:extLst>
      <p:ext uri="{BB962C8B-B14F-4D97-AF65-F5344CB8AC3E}">
        <p14:creationId xmlns:p14="http://schemas.microsoft.com/office/powerpoint/2010/main" val="4242766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p:cNvSpPr/>
          <p:nvPr/>
        </p:nvSpPr>
        <p:spPr>
          <a:xfrm>
            <a:off x="114597" y="2769215"/>
            <a:ext cx="2816523" cy="4012927"/>
          </a:xfrm>
          <a:custGeom>
            <a:avLst/>
            <a:gdLst>
              <a:gd name="connsiteX0" fmla="*/ 1142703 w 2693937"/>
              <a:gd name="connsiteY0" fmla="*/ 81803 h 3924802"/>
              <a:gd name="connsiteX1" fmla="*/ 114003 w 2693937"/>
              <a:gd name="connsiteY1" fmla="*/ 947217 h 3924802"/>
              <a:gd name="connsiteX2" fmla="*/ 146660 w 2693937"/>
              <a:gd name="connsiteY2" fmla="*/ 3331189 h 3924802"/>
              <a:gd name="connsiteX3" fmla="*/ 1191689 w 2693937"/>
              <a:gd name="connsiteY3" fmla="*/ 3902689 h 3924802"/>
              <a:gd name="connsiteX4" fmla="*/ 2693917 w 2693937"/>
              <a:gd name="connsiteY4" fmla="*/ 2808674 h 3924802"/>
              <a:gd name="connsiteX5" fmla="*/ 1142703 w 2693937"/>
              <a:gd name="connsiteY5" fmla="*/ 81803 h 392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3937" h="3924802">
                <a:moveTo>
                  <a:pt x="1142703" y="81803"/>
                </a:moveTo>
                <a:cubicBezTo>
                  <a:pt x="712717" y="-228440"/>
                  <a:pt x="280010" y="405653"/>
                  <a:pt x="114003" y="947217"/>
                </a:cubicBezTo>
                <a:cubicBezTo>
                  <a:pt x="-52004" y="1488781"/>
                  <a:pt x="-32954" y="2838610"/>
                  <a:pt x="146660" y="3331189"/>
                </a:cubicBezTo>
                <a:cubicBezTo>
                  <a:pt x="326274" y="3823768"/>
                  <a:pt x="767146" y="3989775"/>
                  <a:pt x="1191689" y="3902689"/>
                </a:cubicBezTo>
                <a:cubicBezTo>
                  <a:pt x="1616232" y="3815603"/>
                  <a:pt x="2699360" y="3442767"/>
                  <a:pt x="2693917" y="2808674"/>
                </a:cubicBezTo>
                <a:cubicBezTo>
                  <a:pt x="2688474" y="2174581"/>
                  <a:pt x="1572689" y="392046"/>
                  <a:pt x="1142703" y="81803"/>
                </a:cubicBezTo>
                <a:close/>
              </a:path>
            </a:pathLst>
          </a:cu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p>
            <a:pPr algn="ctr"/>
            <a:r>
              <a:rPr lang="en-GB" dirty="0" smtClean="0"/>
              <a:t>Ferrite Magnet Material</a:t>
            </a:r>
            <a:endParaRPr lang="en-GB"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21028794">
            <a:off x="487317" y="3550849"/>
            <a:ext cx="1394184" cy="1394184"/>
          </a:xfr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6238" t="7634" r="19644" b="11188"/>
          <a:stretch/>
        </p:blipFill>
        <p:spPr>
          <a:xfrm rot="20056911">
            <a:off x="9903917" y="3007280"/>
            <a:ext cx="1543223" cy="1953806"/>
          </a:xfrm>
          <a:prstGeom prst="rect">
            <a:avLst/>
          </a:prstGeom>
        </p:spPr>
      </p:pic>
      <p:sp>
        <p:nvSpPr>
          <p:cNvPr id="7" name="TextBox 6"/>
          <p:cNvSpPr txBox="1"/>
          <p:nvPr/>
        </p:nvSpPr>
        <p:spPr>
          <a:xfrm>
            <a:off x="2988163" y="5448055"/>
            <a:ext cx="8512916" cy="1384995"/>
          </a:xfrm>
          <a:prstGeom prst="rect">
            <a:avLst/>
          </a:prstGeom>
          <a:noFill/>
        </p:spPr>
        <p:txBody>
          <a:bodyPr wrap="square" rtlCol="0">
            <a:spAutoFit/>
          </a:bodyPr>
          <a:lstStyle/>
          <a:p>
            <a:r>
              <a:rPr lang="en-GB" sz="2800" dirty="0" smtClean="0"/>
              <a:t>50 Hz Transformers made with laminated cores; thin sheets of transformer (soft) steel capable of changing voltages in 100Watt applications</a:t>
            </a:r>
            <a:endParaRPr lang="en-GB" sz="2800" dirty="0"/>
          </a:p>
        </p:txBody>
      </p:sp>
      <p:sp>
        <p:nvSpPr>
          <p:cNvPr id="8" name="TextBox 7"/>
          <p:cNvSpPr txBox="1"/>
          <p:nvPr/>
        </p:nvSpPr>
        <p:spPr>
          <a:xfrm rot="19991194">
            <a:off x="9323271" y="1444068"/>
            <a:ext cx="2494588" cy="1200329"/>
          </a:xfrm>
          <a:prstGeom prst="rect">
            <a:avLst/>
          </a:prstGeom>
          <a:noFill/>
        </p:spPr>
        <p:txBody>
          <a:bodyPr wrap="square" rtlCol="0">
            <a:spAutoFit/>
          </a:bodyPr>
          <a:lstStyle/>
          <a:p>
            <a:r>
              <a:rPr lang="en-GB" dirty="0" smtClean="0"/>
              <a:t>Laminates reduce the induced eddy currents by making the length (l) in E=Blv small</a:t>
            </a:r>
            <a:endParaRPr lang="en-GB" dirty="0"/>
          </a:p>
        </p:txBody>
      </p:sp>
      <p:grpSp>
        <p:nvGrpSpPr>
          <p:cNvPr id="11" name="Group 10"/>
          <p:cNvGrpSpPr/>
          <p:nvPr/>
        </p:nvGrpSpPr>
        <p:grpSpPr>
          <a:xfrm>
            <a:off x="3231360" y="1684570"/>
            <a:ext cx="5914274" cy="3156061"/>
            <a:chOff x="2743199" y="1690688"/>
            <a:chExt cx="5914274" cy="3156061"/>
          </a:xfrm>
        </p:grpSpPr>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7383" t="26620" r="10743" b="30099"/>
            <a:stretch/>
          </p:blipFill>
          <p:spPr>
            <a:xfrm>
              <a:off x="2743199" y="1690688"/>
              <a:ext cx="5437415" cy="3156061"/>
            </a:xfrm>
            <a:prstGeom prst="rect">
              <a:avLst/>
            </a:prstGeom>
          </p:spPr>
        </p:pic>
        <p:sp>
          <p:nvSpPr>
            <p:cNvPr id="9" name="TextBox 8"/>
            <p:cNvSpPr txBox="1"/>
            <p:nvPr/>
          </p:nvSpPr>
          <p:spPr>
            <a:xfrm rot="822231">
              <a:off x="4457990" y="2182867"/>
              <a:ext cx="4199483" cy="369332"/>
            </a:xfrm>
            <a:prstGeom prst="rect">
              <a:avLst/>
            </a:prstGeom>
            <a:noFill/>
          </p:spPr>
          <p:txBody>
            <a:bodyPr wrap="none" rtlCol="0">
              <a:spAutoFit/>
            </a:bodyPr>
            <a:lstStyle/>
            <a:p>
              <a:r>
                <a:rPr lang="en-GB" dirty="0" smtClean="0"/>
                <a:t>Transformers with laminated iron formers</a:t>
              </a:r>
              <a:endParaRPr lang="en-GB" dirty="0"/>
            </a:p>
          </p:txBody>
        </p:sp>
      </p:grpSp>
      <p:sp>
        <p:nvSpPr>
          <p:cNvPr id="10" name="TextBox 9"/>
          <p:cNvSpPr txBox="1"/>
          <p:nvPr/>
        </p:nvSpPr>
        <p:spPr>
          <a:xfrm rot="20202702">
            <a:off x="393584" y="4537094"/>
            <a:ext cx="2294409" cy="1877437"/>
          </a:xfrm>
          <a:prstGeom prst="rect">
            <a:avLst/>
          </a:prstGeom>
          <a:noFill/>
        </p:spPr>
        <p:txBody>
          <a:bodyPr wrap="square" rtlCol="0">
            <a:spAutoFit/>
          </a:bodyPr>
          <a:lstStyle/>
          <a:p>
            <a:r>
              <a:rPr lang="en-GB" sz="2800" dirty="0" smtClean="0"/>
              <a:t>40kHz</a:t>
            </a:r>
          </a:p>
          <a:p>
            <a:r>
              <a:rPr lang="en-GB" sz="2800" dirty="0" smtClean="0"/>
              <a:t>100Watt  </a:t>
            </a:r>
            <a:r>
              <a:rPr lang="en-GB" sz="3200" b="1" dirty="0" smtClean="0"/>
              <a:t>ferrite </a:t>
            </a:r>
            <a:r>
              <a:rPr lang="en-GB" sz="2800" dirty="0" smtClean="0"/>
              <a:t>transformer</a:t>
            </a:r>
            <a:endParaRPr lang="en-GB" sz="2800" dirty="0"/>
          </a:p>
        </p:txBody>
      </p:sp>
    </p:spTree>
    <p:extLst>
      <p:ext uri="{BB962C8B-B14F-4D97-AF65-F5344CB8AC3E}">
        <p14:creationId xmlns:p14="http://schemas.microsoft.com/office/powerpoint/2010/main" val="4045922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The Ideal – Ferrite – Minute “Iron Loss” </a:t>
            </a:r>
            <a:endParaRPr lang="en-GB"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6229" y="1737065"/>
            <a:ext cx="7358742" cy="5519057"/>
          </a:xfrm>
        </p:spPr>
      </p:pic>
    </p:spTree>
    <p:extLst>
      <p:ext uri="{BB962C8B-B14F-4D97-AF65-F5344CB8AC3E}">
        <p14:creationId xmlns:p14="http://schemas.microsoft.com/office/powerpoint/2010/main" val="26467711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TotalTime>
  <Words>480</Words>
  <Application>Microsoft Office PowerPoint</Application>
  <PresentationFormat>Widescreen</PresentationFormat>
  <Paragraphs>33</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Magnets</vt:lpstr>
      <vt:lpstr>Magnetic Properties of Materials</vt:lpstr>
      <vt:lpstr>Nomenclature </vt:lpstr>
      <vt:lpstr>Indicate coercivity and retentivity on this diagram…</vt:lpstr>
      <vt:lpstr>Hard or Soft</vt:lpstr>
      <vt:lpstr>Ferrite Magnet Material</vt:lpstr>
      <vt:lpstr>The Ideal – Ferrite – Minute “Iron Loss” </vt:lpstr>
    </vt:vector>
  </TitlesOfParts>
  <Company>City of Westminster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Gillain</dc:creator>
  <cp:lastModifiedBy>Jim Gillain</cp:lastModifiedBy>
  <cp:revision>16</cp:revision>
  <dcterms:created xsi:type="dcterms:W3CDTF">2016-02-09T14:32:35Z</dcterms:created>
  <dcterms:modified xsi:type="dcterms:W3CDTF">2016-02-09T18:45:55Z</dcterms:modified>
</cp:coreProperties>
</file>