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66" autoAdjust="0"/>
    <p:restoredTop sz="62871" autoAdjust="0"/>
  </p:normalViewPr>
  <p:slideViewPr>
    <p:cSldViewPr snapToGrid="0">
      <p:cViewPr varScale="1">
        <p:scale>
          <a:sx n="53" d="100"/>
          <a:sy n="53" d="100"/>
        </p:scale>
        <p:origin x="7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CBD7BF-4529-4CBE-BFE2-449A1CE740ED}" type="datetimeFigureOut">
              <a:rPr lang="en-GB" smtClean="0"/>
              <a:t>04/09/2022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EB88A2-8D33-48DB-98C5-AA6248D142E4}" type="slidenum">
              <a:rPr lang="en-GB" smtClean="0"/>
              <a:t>‹#›</a:t>
            </a:fld>
            <a:endParaRPr lang="en-GB"/>
          </a:p>
        </p:txBody>
      </p:sp>
    </p:spTree>
    <p:extLst>
      <p:ext uri="{BB962C8B-B14F-4D97-AF65-F5344CB8AC3E}">
        <p14:creationId xmlns:p14="http://schemas.microsoft.com/office/powerpoint/2010/main" val="34774791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FEB88A2-8D33-48DB-98C5-AA6248D142E4}" type="slidenum">
              <a:rPr lang="en-GB" smtClean="0"/>
              <a:t>1</a:t>
            </a:fld>
            <a:endParaRPr lang="en-GB"/>
          </a:p>
        </p:txBody>
      </p:sp>
    </p:spTree>
    <p:extLst>
      <p:ext uri="{BB962C8B-B14F-4D97-AF65-F5344CB8AC3E}">
        <p14:creationId xmlns:p14="http://schemas.microsoft.com/office/powerpoint/2010/main" val="16969234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 really must express the “force” element, it is the volts that push the electrons to flow; positives are attracted to negatives; electrons will try to flow from a high voltage to a low or negative voltage (conventionally).</a:t>
            </a:r>
          </a:p>
          <a:p>
            <a:endParaRPr lang="en-GB" dirty="0"/>
          </a:p>
          <a:p>
            <a:r>
              <a:rPr lang="en-GB" dirty="0"/>
              <a:t>Volt; the attractive force between two points causing one amp to flow through one ohm  at 1 V</a:t>
            </a:r>
          </a:p>
          <a:p>
            <a:pPr marL="171450" indent="-171450">
              <a:buFont typeface="Symbol" panose="05050102010706020507" pitchFamily="18" charset="2"/>
              <a:buChar char="W"/>
            </a:pPr>
            <a:endParaRPr lang="en-GB" dirty="0"/>
          </a:p>
        </p:txBody>
      </p:sp>
      <p:sp>
        <p:nvSpPr>
          <p:cNvPr id="4" name="Slide Number Placeholder 3"/>
          <p:cNvSpPr>
            <a:spLocks noGrp="1"/>
          </p:cNvSpPr>
          <p:nvPr>
            <p:ph type="sldNum" sz="quarter" idx="5"/>
          </p:nvPr>
        </p:nvSpPr>
        <p:spPr/>
        <p:txBody>
          <a:bodyPr/>
          <a:lstStyle/>
          <a:p>
            <a:fld id="{5FEB88A2-8D33-48DB-98C5-AA6248D142E4}" type="slidenum">
              <a:rPr lang="en-GB" smtClean="0"/>
              <a:t>2</a:t>
            </a:fld>
            <a:endParaRPr lang="en-GB"/>
          </a:p>
        </p:txBody>
      </p:sp>
    </p:spTree>
    <p:extLst>
      <p:ext uri="{BB962C8B-B14F-4D97-AF65-F5344CB8AC3E}">
        <p14:creationId xmlns:p14="http://schemas.microsoft.com/office/powerpoint/2010/main" val="327141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Amp: the quantity of electrons passing a point in one second (6.242*10^18 electrons)</a:t>
            </a:r>
          </a:p>
          <a:p>
            <a:r>
              <a:rPr lang="en-GB" dirty="0"/>
              <a:t>Current (I) always finds the path of least resistance</a:t>
            </a:r>
          </a:p>
          <a:p>
            <a:endParaRPr lang="en-GB" dirty="0"/>
          </a:p>
          <a:p>
            <a:r>
              <a:rPr lang="en-GB" dirty="0"/>
              <a:t>The force causing the movement is work being done so power, one watt, more Voltage or more current represents more poser.</a:t>
            </a:r>
          </a:p>
          <a:p>
            <a:endParaRPr lang="en-GB" dirty="0"/>
          </a:p>
        </p:txBody>
      </p:sp>
      <p:sp>
        <p:nvSpPr>
          <p:cNvPr id="4" name="Slide Number Placeholder 3"/>
          <p:cNvSpPr>
            <a:spLocks noGrp="1"/>
          </p:cNvSpPr>
          <p:nvPr>
            <p:ph type="sldNum" sz="quarter" idx="5"/>
          </p:nvPr>
        </p:nvSpPr>
        <p:spPr/>
        <p:txBody>
          <a:bodyPr/>
          <a:lstStyle/>
          <a:p>
            <a:fld id="{5FEB88A2-8D33-48DB-98C5-AA6248D142E4}" type="slidenum">
              <a:rPr lang="en-GB" smtClean="0"/>
              <a:t>3</a:t>
            </a:fld>
            <a:endParaRPr lang="en-GB"/>
          </a:p>
        </p:txBody>
      </p:sp>
    </p:spTree>
    <p:extLst>
      <p:ext uri="{BB962C8B-B14F-4D97-AF65-F5344CB8AC3E}">
        <p14:creationId xmlns:p14="http://schemas.microsoft.com/office/powerpoint/2010/main" val="39579136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Symbol" panose="05050102010706020507" pitchFamily="18" charset="2"/>
              <a:buChar char="W"/>
            </a:pPr>
            <a:r>
              <a:rPr lang="en-GB" dirty="0">
                <a:latin typeface="Symbol" panose="05050102010706020507" pitchFamily="18" charset="2"/>
              </a:rPr>
              <a:t>Ohm the symbol for a device or circuit that will produce a voltage potential difference of 1 volt between two points when 1 Amp is flowing.</a:t>
            </a:r>
          </a:p>
          <a:p>
            <a:pPr marL="171450" indent="-171450">
              <a:buFont typeface="Symbol" panose="05050102010706020507" pitchFamily="18" charset="2"/>
              <a:buChar char="W"/>
            </a:pPr>
            <a:endParaRPr lang="en-GB" dirty="0">
              <a:latin typeface="Symbol" panose="05050102010706020507" pitchFamily="18" charset="2"/>
            </a:endParaRPr>
          </a:p>
          <a:p>
            <a:pPr marL="0" marR="0" lvl="0" indent="0" algn="l" defTabSz="914400" rtl="0" eaLnBrk="1" fontAlgn="auto" latinLnBrk="0" hangingPunct="1">
              <a:lnSpc>
                <a:spcPct val="100000"/>
              </a:lnSpc>
              <a:spcBef>
                <a:spcPts val="0"/>
              </a:spcBef>
              <a:spcAft>
                <a:spcPts val="0"/>
              </a:spcAft>
              <a:buClrTx/>
              <a:buSzTx/>
              <a:buFont typeface="Symbol" panose="05050102010706020507" pitchFamily="18" charset="2"/>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 typeface="Symbol" panose="05050102010706020507" pitchFamily="18" charset="2"/>
              <a:buNone/>
              <a:tabLst/>
              <a:defRPr/>
            </a:pPr>
            <a:r>
              <a:rPr lang="en-GB" dirty="0"/>
              <a:t>Resistors are electronic components used to limit the flow of current</a:t>
            </a:r>
          </a:p>
          <a:p>
            <a:endParaRPr lang="en-GB" dirty="0"/>
          </a:p>
        </p:txBody>
      </p:sp>
      <p:sp>
        <p:nvSpPr>
          <p:cNvPr id="4" name="Slide Number Placeholder 3"/>
          <p:cNvSpPr>
            <a:spLocks noGrp="1"/>
          </p:cNvSpPr>
          <p:nvPr>
            <p:ph type="sldNum" sz="quarter" idx="5"/>
          </p:nvPr>
        </p:nvSpPr>
        <p:spPr/>
        <p:txBody>
          <a:bodyPr/>
          <a:lstStyle/>
          <a:p>
            <a:fld id="{5FEB88A2-8D33-48DB-98C5-AA6248D142E4}" type="slidenum">
              <a:rPr lang="en-GB" smtClean="0"/>
              <a:t>4</a:t>
            </a:fld>
            <a:endParaRPr lang="en-GB"/>
          </a:p>
        </p:txBody>
      </p:sp>
    </p:spTree>
    <p:extLst>
      <p:ext uri="{BB962C8B-B14F-4D97-AF65-F5344CB8AC3E}">
        <p14:creationId xmlns:p14="http://schemas.microsoft.com/office/powerpoint/2010/main" val="7600201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Here we see a “mains cable” The stripped wire is copper an element with relatively low resistance, silver is lower but copper is stronger and much less expensive.  Aluminium is sometimes used in very high voltage cables because it is less costly but not flexible so not for house wiring.</a:t>
            </a:r>
          </a:p>
          <a:p>
            <a:endParaRPr lang="en-GB" dirty="0"/>
          </a:p>
          <a:p>
            <a:r>
              <a:rPr lang="en-GB" dirty="0"/>
              <a:t>This wire has two insulators, a coloured insulator to stop current flowing between conductors and an insulating jacket to stop current flowing into anything touching the cable (especially us!)</a:t>
            </a:r>
          </a:p>
          <a:p>
            <a:endParaRPr lang="en-GB" dirty="0"/>
          </a:p>
          <a:p>
            <a:r>
              <a:rPr lang="en-GB" dirty="0"/>
              <a:t>The thicker the cable the lower its resistance, in house wiring we use </a:t>
            </a:r>
            <a:r>
              <a:rPr lang="en-GB" dirty="0" err="1"/>
              <a:t>2.5mm^2</a:t>
            </a:r>
            <a:r>
              <a:rPr lang="en-GB" dirty="0"/>
              <a:t> for short runs up to </a:t>
            </a:r>
            <a:r>
              <a:rPr lang="en-GB" dirty="0" err="1"/>
              <a:t>13A</a:t>
            </a:r>
            <a:r>
              <a:rPr lang="en-GB" dirty="0"/>
              <a:t> or </a:t>
            </a:r>
            <a:r>
              <a:rPr lang="en-GB" dirty="0" err="1"/>
              <a:t>4mm^2</a:t>
            </a:r>
            <a:r>
              <a:rPr lang="en-GB" dirty="0"/>
              <a:t> for double sockets on a radial circuit, but for a longer length of cable we use larger “cross sectional area” as used for an electric cooker, electric shower or similar (</a:t>
            </a:r>
            <a:r>
              <a:rPr lang="en-GB" dirty="0" err="1"/>
              <a:t>9kW</a:t>
            </a:r>
            <a:r>
              <a:rPr lang="en-GB" dirty="0"/>
              <a:t>) </a:t>
            </a:r>
            <a:r>
              <a:rPr lang="en-GB" dirty="0" err="1"/>
              <a:t>10mm^2</a:t>
            </a:r>
            <a:endParaRPr lang="en-GB" dirty="0"/>
          </a:p>
          <a:p>
            <a:endParaRPr lang="en-GB" dirty="0"/>
          </a:p>
          <a:p>
            <a:endParaRPr lang="en-GB" dirty="0"/>
          </a:p>
        </p:txBody>
      </p:sp>
      <p:sp>
        <p:nvSpPr>
          <p:cNvPr id="4" name="Slide Number Placeholder 3"/>
          <p:cNvSpPr>
            <a:spLocks noGrp="1"/>
          </p:cNvSpPr>
          <p:nvPr>
            <p:ph type="sldNum" sz="quarter" idx="5"/>
          </p:nvPr>
        </p:nvSpPr>
        <p:spPr/>
        <p:txBody>
          <a:bodyPr/>
          <a:lstStyle/>
          <a:p>
            <a:fld id="{5FEB88A2-8D33-48DB-98C5-AA6248D142E4}" type="slidenum">
              <a:rPr lang="en-GB" smtClean="0"/>
              <a:t>5</a:t>
            </a:fld>
            <a:endParaRPr lang="en-GB"/>
          </a:p>
        </p:txBody>
      </p:sp>
    </p:spTree>
    <p:extLst>
      <p:ext uri="{BB962C8B-B14F-4D97-AF65-F5344CB8AC3E}">
        <p14:creationId xmlns:p14="http://schemas.microsoft.com/office/powerpoint/2010/main" val="38906749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Resistors can be quite large, physically or even really small – in college we use through hole and they tend to be colour coded so we can read the values; the surface mount types often have their values written on them in text, its very small, we use a digital microscope to see those…</a:t>
            </a:r>
          </a:p>
        </p:txBody>
      </p:sp>
      <p:sp>
        <p:nvSpPr>
          <p:cNvPr id="4" name="Slide Number Placeholder 3"/>
          <p:cNvSpPr>
            <a:spLocks noGrp="1"/>
          </p:cNvSpPr>
          <p:nvPr>
            <p:ph type="sldNum" sz="quarter" idx="5"/>
          </p:nvPr>
        </p:nvSpPr>
        <p:spPr/>
        <p:txBody>
          <a:bodyPr/>
          <a:lstStyle/>
          <a:p>
            <a:fld id="{5FEB88A2-8D33-48DB-98C5-AA6248D142E4}" type="slidenum">
              <a:rPr lang="en-GB" smtClean="0"/>
              <a:t>6</a:t>
            </a:fld>
            <a:endParaRPr lang="en-GB"/>
          </a:p>
        </p:txBody>
      </p:sp>
    </p:spTree>
    <p:extLst>
      <p:ext uri="{BB962C8B-B14F-4D97-AF65-F5344CB8AC3E}">
        <p14:creationId xmlns:p14="http://schemas.microsoft.com/office/powerpoint/2010/main" val="14899641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Now complete some exercises with resistors and values given on a worksheet</a:t>
            </a:r>
          </a:p>
        </p:txBody>
      </p:sp>
      <p:sp>
        <p:nvSpPr>
          <p:cNvPr id="4" name="Slide Number Placeholder 3"/>
          <p:cNvSpPr>
            <a:spLocks noGrp="1"/>
          </p:cNvSpPr>
          <p:nvPr>
            <p:ph type="sldNum" sz="quarter" idx="5"/>
          </p:nvPr>
        </p:nvSpPr>
        <p:spPr/>
        <p:txBody>
          <a:bodyPr/>
          <a:lstStyle/>
          <a:p>
            <a:fld id="{5FEB88A2-8D33-48DB-98C5-AA6248D142E4}" type="slidenum">
              <a:rPr lang="en-GB" smtClean="0"/>
              <a:t>8</a:t>
            </a:fld>
            <a:endParaRPr lang="en-GB"/>
          </a:p>
        </p:txBody>
      </p:sp>
    </p:spTree>
    <p:extLst>
      <p:ext uri="{BB962C8B-B14F-4D97-AF65-F5344CB8AC3E}">
        <p14:creationId xmlns:p14="http://schemas.microsoft.com/office/powerpoint/2010/main" val="8229713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49026F-F88C-93D6-E8CA-44715B1D504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810597B-C120-0386-09B0-0EE7EDB99E5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D8ED88F-8B71-7187-603D-338B5DE8409D}"/>
              </a:ext>
            </a:extLst>
          </p:cNvPr>
          <p:cNvSpPr>
            <a:spLocks noGrp="1"/>
          </p:cNvSpPr>
          <p:nvPr>
            <p:ph type="dt" sz="half" idx="10"/>
          </p:nvPr>
        </p:nvSpPr>
        <p:spPr/>
        <p:txBody>
          <a:bodyPr/>
          <a:lstStyle/>
          <a:p>
            <a:fld id="{BEE1801A-F785-4D87-879F-FE1237571935}" type="datetimeFigureOut">
              <a:rPr lang="en-GB" smtClean="0"/>
              <a:t>04/09/2022</a:t>
            </a:fld>
            <a:endParaRPr lang="en-GB"/>
          </a:p>
        </p:txBody>
      </p:sp>
      <p:sp>
        <p:nvSpPr>
          <p:cNvPr id="5" name="Footer Placeholder 4">
            <a:extLst>
              <a:ext uri="{FF2B5EF4-FFF2-40B4-BE49-F238E27FC236}">
                <a16:creationId xmlns:a16="http://schemas.microsoft.com/office/drawing/2014/main" id="{4B05C405-509C-0F65-AAD2-407F9421AA1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EEE8D40-3A9B-210B-E0B7-9B343EBBD6B3}"/>
              </a:ext>
            </a:extLst>
          </p:cNvPr>
          <p:cNvSpPr>
            <a:spLocks noGrp="1"/>
          </p:cNvSpPr>
          <p:nvPr>
            <p:ph type="sldNum" sz="quarter" idx="12"/>
          </p:nvPr>
        </p:nvSpPr>
        <p:spPr/>
        <p:txBody>
          <a:bodyPr/>
          <a:lstStyle/>
          <a:p>
            <a:fld id="{21E14F63-6A57-4CFA-A7B9-52A98CCCE86E}" type="slidenum">
              <a:rPr lang="en-GB" smtClean="0"/>
              <a:t>‹#›</a:t>
            </a:fld>
            <a:endParaRPr lang="en-GB"/>
          </a:p>
        </p:txBody>
      </p:sp>
    </p:spTree>
    <p:extLst>
      <p:ext uri="{BB962C8B-B14F-4D97-AF65-F5344CB8AC3E}">
        <p14:creationId xmlns:p14="http://schemas.microsoft.com/office/powerpoint/2010/main" val="7261919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76FDEB-2F11-5D9B-E01D-2F79039C8A2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AFCBF53-885F-212C-0792-0616179F049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8EB3523-00C1-12A2-D328-95C5828239DC}"/>
              </a:ext>
            </a:extLst>
          </p:cNvPr>
          <p:cNvSpPr>
            <a:spLocks noGrp="1"/>
          </p:cNvSpPr>
          <p:nvPr>
            <p:ph type="dt" sz="half" idx="10"/>
          </p:nvPr>
        </p:nvSpPr>
        <p:spPr/>
        <p:txBody>
          <a:bodyPr/>
          <a:lstStyle/>
          <a:p>
            <a:fld id="{BEE1801A-F785-4D87-879F-FE1237571935}" type="datetimeFigureOut">
              <a:rPr lang="en-GB" smtClean="0"/>
              <a:t>04/09/2022</a:t>
            </a:fld>
            <a:endParaRPr lang="en-GB"/>
          </a:p>
        </p:txBody>
      </p:sp>
      <p:sp>
        <p:nvSpPr>
          <p:cNvPr id="5" name="Footer Placeholder 4">
            <a:extLst>
              <a:ext uri="{FF2B5EF4-FFF2-40B4-BE49-F238E27FC236}">
                <a16:creationId xmlns:a16="http://schemas.microsoft.com/office/drawing/2014/main" id="{B6325CD4-D7A1-B12B-E229-AD5573DCC2D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269606B-5312-AA51-CD31-72DB2BF021C6}"/>
              </a:ext>
            </a:extLst>
          </p:cNvPr>
          <p:cNvSpPr>
            <a:spLocks noGrp="1"/>
          </p:cNvSpPr>
          <p:nvPr>
            <p:ph type="sldNum" sz="quarter" idx="12"/>
          </p:nvPr>
        </p:nvSpPr>
        <p:spPr/>
        <p:txBody>
          <a:bodyPr/>
          <a:lstStyle/>
          <a:p>
            <a:fld id="{21E14F63-6A57-4CFA-A7B9-52A98CCCE86E}" type="slidenum">
              <a:rPr lang="en-GB" smtClean="0"/>
              <a:t>‹#›</a:t>
            </a:fld>
            <a:endParaRPr lang="en-GB"/>
          </a:p>
        </p:txBody>
      </p:sp>
    </p:spTree>
    <p:extLst>
      <p:ext uri="{BB962C8B-B14F-4D97-AF65-F5344CB8AC3E}">
        <p14:creationId xmlns:p14="http://schemas.microsoft.com/office/powerpoint/2010/main" val="17023316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937091E-9CA2-C1B7-519A-04706BC8CBD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7F94EEF-AB59-2338-045F-E25FC3E7BF5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9962E6C-28F2-F67A-A116-A168385DB44C}"/>
              </a:ext>
            </a:extLst>
          </p:cNvPr>
          <p:cNvSpPr>
            <a:spLocks noGrp="1"/>
          </p:cNvSpPr>
          <p:nvPr>
            <p:ph type="dt" sz="half" idx="10"/>
          </p:nvPr>
        </p:nvSpPr>
        <p:spPr/>
        <p:txBody>
          <a:bodyPr/>
          <a:lstStyle/>
          <a:p>
            <a:fld id="{BEE1801A-F785-4D87-879F-FE1237571935}" type="datetimeFigureOut">
              <a:rPr lang="en-GB" smtClean="0"/>
              <a:t>04/09/2022</a:t>
            </a:fld>
            <a:endParaRPr lang="en-GB"/>
          </a:p>
        </p:txBody>
      </p:sp>
      <p:sp>
        <p:nvSpPr>
          <p:cNvPr id="5" name="Footer Placeholder 4">
            <a:extLst>
              <a:ext uri="{FF2B5EF4-FFF2-40B4-BE49-F238E27FC236}">
                <a16:creationId xmlns:a16="http://schemas.microsoft.com/office/drawing/2014/main" id="{0D557EEA-287D-DC07-68CA-A24F92BA74F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C9A5037-814E-1E44-A511-FF27D392B256}"/>
              </a:ext>
            </a:extLst>
          </p:cNvPr>
          <p:cNvSpPr>
            <a:spLocks noGrp="1"/>
          </p:cNvSpPr>
          <p:nvPr>
            <p:ph type="sldNum" sz="quarter" idx="12"/>
          </p:nvPr>
        </p:nvSpPr>
        <p:spPr/>
        <p:txBody>
          <a:bodyPr/>
          <a:lstStyle/>
          <a:p>
            <a:fld id="{21E14F63-6A57-4CFA-A7B9-52A98CCCE86E}" type="slidenum">
              <a:rPr lang="en-GB" smtClean="0"/>
              <a:t>‹#›</a:t>
            </a:fld>
            <a:endParaRPr lang="en-GB"/>
          </a:p>
        </p:txBody>
      </p:sp>
    </p:spTree>
    <p:extLst>
      <p:ext uri="{BB962C8B-B14F-4D97-AF65-F5344CB8AC3E}">
        <p14:creationId xmlns:p14="http://schemas.microsoft.com/office/powerpoint/2010/main" val="35141158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ECE73E-B3F2-C0D9-217D-4D5867933F2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6A1F1E7-C10D-2342-3179-CBADA05C45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7F91CCC-EA30-5546-072A-30B5BED30F0A}"/>
              </a:ext>
            </a:extLst>
          </p:cNvPr>
          <p:cNvSpPr>
            <a:spLocks noGrp="1"/>
          </p:cNvSpPr>
          <p:nvPr>
            <p:ph type="dt" sz="half" idx="10"/>
          </p:nvPr>
        </p:nvSpPr>
        <p:spPr/>
        <p:txBody>
          <a:bodyPr/>
          <a:lstStyle/>
          <a:p>
            <a:fld id="{BEE1801A-F785-4D87-879F-FE1237571935}" type="datetimeFigureOut">
              <a:rPr lang="en-GB" smtClean="0"/>
              <a:t>04/09/2022</a:t>
            </a:fld>
            <a:endParaRPr lang="en-GB"/>
          </a:p>
        </p:txBody>
      </p:sp>
      <p:sp>
        <p:nvSpPr>
          <p:cNvPr id="5" name="Footer Placeholder 4">
            <a:extLst>
              <a:ext uri="{FF2B5EF4-FFF2-40B4-BE49-F238E27FC236}">
                <a16:creationId xmlns:a16="http://schemas.microsoft.com/office/drawing/2014/main" id="{A77CBC84-6E97-553A-D6F9-3A213302543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74EE39F-017A-7847-EA33-0F22830DC45C}"/>
              </a:ext>
            </a:extLst>
          </p:cNvPr>
          <p:cNvSpPr>
            <a:spLocks noGrp="1"/>
          </p:cNvSpPr>
          <p:nvPr>
            <p:ph type="sldNum" sz="quarter" idx="12"/>
          </p:nvPr>
        </p:nvSpPr>
        <p:spPr/>
        <p:txBody>
          <a:bodyPr/>
          <a:lstStyle/>
          <a:p>
            <a:fld id="{21E14F63-6A57-4CFA-A7B9-52A98CCCE86E}" type="slidenum">
              <a:rPr lang="en-GB" smtClean="0"/>
              <a:t>‹#›</a:t>
            </a:fld>
            <a:endParaRPr lang="en-GB"/>
          </a:p>
        </p:txBody>
      </p:sp>
    </p:spTree>
    <p:extLst>
      <p:ext uri="{BB962C8B-B14F-4D97-AF65-F5344CB8AC3E}">
        <p14:creationId xmlns:p14="http://schemas.microsoft.com/office/powerpoint/2010/main" val="25291214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B0856-05D0-663F-0634-6F03DB652F5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EA80A39-2E89-9402-3AAC-2DDA072EA2F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8BB5274-4B9A-D6DE-43C8-FB514AE1D00A}"/>
              </a:ext>
            </a:extLst>
          </p:cNvPr>
          <p:cNvSpPr>
            <a:spLocks noGrp="1"/>
          </p:cNvSpPr>
          <p:nvPr>
            <p:ph type="dt" sz="half" idx="10"/>
          </p:nvPr>
        </p:nvSpPr>
        <p:spPr/>
        <p:txBody>
          <a:bodyPr/>
          <a:lstStyle/>
          <a:p>
            <a:fld id="{BEE1801A-F785-4D87-879F-FE1237571935}" type="datetimeFigureOut">
              <a:rPr lang="en-GB" smtClean="0"/>
              <a:t>04/09/2022</a:t>
            </a:fld>
            <a:endParaRPr lang="en-GB"/>
          </a:p>
        </p:txBody>
      </p:sp>
      <p:sp>
        <p:nvSpPr>
          <p:cNvPr id="5" name="Footer Placeholder 4">
            <a:extLst>
              <a:ext uri="{FF2B5EF4-FFF2-40B4-BE49-F238E27FC236}">
                <a16:creationId xmlns:a16="http://schemas.microsoft.com/office/drawing/2014/main" id="{5EDF143B-3849-94B9-AC85-261C4EF8CA6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0BB6A8B-4EA9-B658-D96D-30FB720B95D5}"/>
              </a:ext>
            </a:extLst>
          </p:cNvPr>
          <p:cNvSpPr>
            <a:spLocks noGrp="1"/>
          </p:cNvSpPr>
          <p:nvPr>
            <p:ph type="sldNum" sz="quarter" idx="12"/>
          </p:nvPr>
        </p:nvSpPr>
        <p:spPr/>
        <p:txBody>
          <a:bodyPr/>
          <a:lstStyle/>
          <a:p>
            <a:fld id="{21E14F63-6A57-4CFA-A7B9-52A98CCCE86E}" type="slidenum">
              <a:rPr lang="en-GB" smtClean="0"/>
              <a:t>‹#›</a:t>
            </a:fld>
            <a:endParaRPr lang="en-GB"/>
          </a:p>
        </p:txBody>
      </p:sp>
    </p:spTree>
    <p:extLst>
      <p:ext uri="{BB962C8B-B14F-4D97-AF65-F5344CB8AC3E}">
        <p14:creationId xmlns:p14="http://schemas.microsoft.com/office/powerpoint/2010/main" val="2205191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5F54C8-89DB-5E07-DE19-DAEDE79BE43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1325A0E-9CA3-D306-0A2A-143D16E1F10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CEE8800-F2AF-E734-3BF3-5EF4249A630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3DF59A8-766D-CEA7-9315-186573F33E37}"/>
              </a:ext>
            </a:extLst>
          </p:cNvPr>
          <p:cNvSpPr>
            <a:spLocks noGrp="1"/>
          </p:cNvSpPr>
          <p:nvPr>
            <p:ph type="dt" sz="half" idx="10"/>
          </p:nvPr>
        </p:nvSpPr>
        <p:spPr/>
        <p:txBody>
          <a:bodyPr/>
          <a:lstStyle/>
          <a:p>
            <a:fld id="{BEE1801A-F785-4D87-879F-FE1237571935}" type="datetimeFigureOut">
              <a:rPr lang="en-GB" smtClean="0"/>
              <a:t>04/09/2022</a:t>
            </a:fld>
            <a:endParaRPr lang="en-GB"/>
          </a:p>
        </p:txBody>
      </p:sp>
      <p:sp>
        <p:nvSpPr>
          <p:cNvPr id="6" name="Footer Placeholder 5">
            <a:extLst>
              <a:ext uri="{FF2B5EF4-FFF2-40B4-BE49-F238E27FC236}">
                <a16:creationId xmlns:a16="http://schemas.microsoft.com/office/drawing/2014/main" id="{F248EACB-BCAB-D68A-F95B-C7B104589F4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385F6B1-C4FD-43DB-5BE5-8BDC5346B7F3}"/>
              </a:ext>
            </a:extLst>
          </p:cNvPr>
          <p:cNvSpPr>
            <a:spLocks noGrp="1"/>
          </p:cNvSpPr>
          <p:nvPr>
            <p:ph type="sldNum" sz="quarter" idx="12"/>
          </p:nvPr>
        </p:nvSpPr>
        <p:spPr/>
        <p:txBody>
          <a:bodyPr/>
          <a:lstStyle/>
          <a:p>
            <a:fld id="{21E14F63-6A57-4CFA-A7B9-52A98CCCE86E}" type="slidenum">
              <a:rPr lang="en-GB" smtClean="0"/>
              <a:t>‹#›</a:t>
            </a:fld>
            <a:endParaRPr lang="en-GB"/>
          </a:p>
        </p:txBody>
      </p:sp>
    </p:spTree>
    <p:extLst>
      <p:ext uri="{BB962C8B-B14F-4D97-AF65-F5344CB8AC3E}">
        <p14:creationId xmlns:p14="http://schemas.microsoft.com/office/powerpoint/2010/main" val="26380246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DA5906-38DC-158B-0B89-DDCE8A97766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0E985F3-1D74-6964-DB3B-7CFE8C31C93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0F88CD5-FFFB-3708-BB9D-71EA6704B9A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89BCA44-66C7-0949-7CF7-960ED22D14D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863528F-1DB5-CBAC-D466-EC8AB76DAA8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09BADB2B-C6BF-E347-5F30-C6CDADDCD4B9}"/>
              </a:ext>
            </a:extLst>
          </p:cNvPr>
          <p:cNvSpPr>
            <a:spLocks noGrp="1"/>
          </p:cNvSpPr>
          <p:nvPr>
            <p:ph type="dt" sz="half" idx="10"/>
          </p:nvPr>
        </p:nvSpPr>
        <p:spPr/>
        <p:txBody>
          <a:bodyPr/>
          <a:lstStyle/>
          <a:p>
            <a:fld id="{BEE1801A-F785-4D87-879F-FE1237571935}" type="datetimeFigureOut">
              <a:rPr lang="en-GB" smtClean="0"/>
              <a:t>04/09/2022</a:t>
            </a:fld>
            <a:endParaRPr lang="en-GB"/>
          </a:p>
        </p:txBody>
      </p:sp>
      <p:sp>
        <p:nvSpPr>
          <p:cNvPr id="8" name="Footer Placeholder 7">
            <a:extLst>
              <a:ext uri="{FF2B5EF4-FFF2-40B4-BE49-F238E27FC236}">
                <a16:creationId xmlns:a16="http://schemas.microsoft.com/office/drawing/2014/main" id="{874185BC-759F-83E8-90B9-7585EAE3028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D1D6FEF-96FE-6212-8849-D6BF940DDFF6}"/>
              </a:ext>
            </a:extLst>
          </p:cNvPr>
          <p:cNvSpPr>
            <a:spLocks noGrp="1"/>
          </p:cNvSpPr>
          <p:nvPr>
            <p:ph type="sldNum" sz="quarter" idx="12"/>
          </p:nvPr>
        </p:nvSpPr>
        <p:spPr/>
        <p:txBody>
          <a:bodyPr/>
          <a:lstStyle/>
          <a:p>
            <a:fld id="{21E14F63-6A57-4CFA-A7B9-52A98CCCE86E}" type="slidenum">
              <a:rPr lang="en-GB" smtClean="0"/>
              <a:t>‹#›</a:t>
            </a:fld>
            <a:endParaRPr lang="en-GB"/>
          </a:p>
        </p:txBody>
      </p:sp>
    </p:spTree>
    <p:extLst>
      <p:ext uri="{BB962C8B-B14F-4D97-AF65-F5344CB8AC3E}">
        <p14:creationId xmlns:p14="http://schemas.microsoft.com/office/powerpoint/2010/main" val="8375036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612E4-1A31-061A-F4CE-7AA4838D310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69D167D-D137-0280-749B-933D3913BFE2}"/>
              </a:ext>
            </a:extLst>
          </p:cNvPr>
          <p:cNvSpPr>
            <a:spLocks noGrp="1"/>
          </p:cNvSpPr>
          <p:nvPr>
            <p:ph type="dt" sz="half" idx="10"/>
          </p:nvPr>
        </p:nvSpPr>
        <p:spPr/>
        <p:txBody>
          <a:bodyPr/>
          <a:lstStyle/>
          <a:p>
            <a:fld id="{BEE1801A-F785-4D87-879F-FE1237571935}" type="datetimeFigureOut">
              <a:rPr lang="en-GB" smtClean="0"/>
              <a:t>04/09/2022</a:t>
            </a:fld>
            <a:endParaRPr lang="en-GB"/>
          </a:p>
        </p:txBody>
      </p:sp>
      <p:sp>
        <p:nvSpPr>
          <p:cNvPr id="4" name="Footer Placeholder 3">
            <a:extLst>
              <a:ext uri="{FF2B5EF4-FFF2-40B4-BE49-F238E27FC236}">
                <a16:creationId xmlns:a16="http://schemas.microsoft.com/office/drawing/2014/main" id="{AA851F91-CCD4-F7E3-6A50-9D0BC0EB041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83DCE95-CB04-B3A1-8D05-2F38303DA8F1}"/>
              </a:ext>
            </a:extLst>
          </p:cNvPr>
          <p:cNvSpPr>
            <a:spLocks noGrp="1"/>
          </p:cNvSpPr>
          <p:nvPr>
            <p:ph type="sldNum" sz="quarter" idx="12"/>
          </p:nvPr>
        </p:nvSpPr>
        <p:spPr/>
        <p:txBody>
          <a:bodyPr/>
          <a:lstStyle/>
          <a:p>
            <a:fld id="{21E14F63-6A57-4CFA-A7B9-52A98CCCE86E}" type="slidenum">
              <a:rPr lang="en-GB" smtClean="0"/>
              <a:t>‹#›</a:t>
            </a:fld>
            <a:endParaRPr lang="en-GB"/>
          </a:p>
        </p:txBody>
      </p:sp>
    </p:spTree>
    <p:extLst>
      <p:ext uri="{BB962C8B-B14F-4D97-AF65-F5344CB8AC3E}">
        <p14:creationId xmlns:p14="http://schemas.microsoft.com/office/powerpoint/2010/main" val="5648375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E36B6B8-E1CF-2D26-FCCB-08E222D534DA}"/>
              </a:ext>
            </a:extLst>
          </p:cNvPr>
          <p:cNvSpPr>
            <a:spLocks noGrp="1"/>
          </p:cNvSpPr>
          <p:nvPr>
            <p:ph type="dt" sz="half" idx="10"/>
          </p:nvPr>
        </p:nvSpPr>
        <p:spPr/>
        <p:txBody>
          <a:bodyPr/>
          <a:lstStyle/>
          <a:p>
            <a:fld id="{BEE1801A-F785-4D87-879F-FE1237571935}" type="datetimeFigureOut">
              <a:rPr lang="en-GB" smtClean="0"/>
              <a:t>04/09/2022</a:t>
            </a:fld>
            <a:endParaRPr lang="en-GB"/>
          </a:p>
        </p:txBody>
      </p:sp>
      <p:sp>
        <p:nvSpPr>
          <p:cNvPr id="3" name="Footer Placeholder 2">
            <a:extLst>
              <a:ext uri="{FF2B5EF4-FFF2-40B4-BE49-F238E27FC236}">
                <a16:creationId xmlns:a16="http://schemas.microsoft.com/office/drawing/2014/main" id="{4CE458F8-D1C5-5432-987C-679D7791B91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B8365EC-1C89-7207-8B28-A52BD7166CB6}"/>
              </a:ext>
            </a:extLst>
          </p:cNvPr>
          <p:cNvSpPr>
            <a:spLocks noGrp="1"/>
          </p:cNvSpPr>
          <p:nvPr>
            <p:ph type="sldNum" sz="quarter" idx="12"/>
          </p:nvPr>
        </p:nvSpPr>
        <p:spPr/>
        <p:txBody>
          <a:bodyPr/>
          <a:lstStyle/>
          <a:p>
            <a:fld id="{21E14F63-6A57-4CFA-A7B9-52A98CCCE86E}" type="slidenum">
              <a:rPr lang="en-GB" smtClean="0"/>
              <a:t>‹#›</a:t>
            </a:fld>
            <a:endParaRPr lang="en-GB"/>
          </a:p>
        </p:txBody>
      </p:sp>
    </p:spTree>
    <p:extLst>
      <p:ext uri="{BB962C8B-B14F-4D97-AF65-F5344CB8AC3E}">
        <p14:creationId xmlns:p14="http://schemas.microsoft.com/office/powerpoint/2010/main" val="1732016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C1431-B2D3-1194-4D42-BAE7B2DB8E7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ABD6F3B-1008-225A-5C6A-CDAA7CBFF9D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DED0451-6A22-F8C5-0BFB-4FF661C544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4C4C48E-3084-DFE8-1F99-5B91733EDE96}"/>
              </a:ext>
            </a:extLst>
          </p:cNvPr>
          <p:cNvSpPr>
            <a:spLocks noGrp="1"/>
          </p:cNvSpPr>
          <p:nvPr>
            <p:ph type="dt" sz="half" idx="10"/>
          </p:nvPr>
        </p:nvSpPr>
        <p:spPr/>
        <p:txBody>
          <a:bodyPr/>
          <a:lstStyle/>
          <a:p>
            <a:fld id="{BEE1801A-F785-4D87-879F-FE1237571935}" type="datetimeFigureOut">
              <a:rPr lang="en-GB" smtClean="0"/>
              <a:t>04/09/2022</a:t>
            </a:fld>
            <a:endParaRPr lang="en-GB"/>
          </a:p>
        </p:txBody>
      </p:sp>
      <p:sp>
        <p:nvSpPr>
          <p:cNvPr id="6" name="Footer Placeholder 5">
            <a:extLst>
              <a:ext uri="{FF2B5EF4-FFF2-40B4-BE49-F238E27FC236}">
                <a16:creationId xmlns:a16="http://schemas.microsoft.com/office/drawing/2014/main" id="{0ABC7CFD-61A1-E736-84FC-05D3EC2E440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D78DD52-AA87-05DF-A891-2A01A749EB27}"/>
              </a:ext>
            </a:extLst>
          </p:cNvPr>
          <p:cNvSpPr>
            <a:spLocks noGrp="1"/>
          </p:cNvSpPr>
          <p:nvPr>
            <p:ph type="sldNum" sz="quarter" idx="12"/>
          </p:nvPr>
        </p:nvSpPr>
        <p:spPr/>
        <p:txBody>
          <a:bodyPr/>
          <a:lstStyle/>
          <a:p>
            <a:fld id="{21E14F63-6A57-4CFA-A7B9-52A98CCCE86E}" type="slidenum">
              <a:rPr lang="en-GB" smtClean="0"/>
              <a:t>‹#›</a:t>
            </a:fld>
            <a:endParaRPr lang="en-GB"/>
          </a:p>
        </p:txBody>
      </p:sp>
    </p:spTree>
    <p:extLst>
      <p:ext uri="{BB962C8B-B14F-4D97-AF65-F5344CB8AC3E}">
        <p14:creationId xmlns:p14="http://schemas.microsoft.com/office/powerpoint/2010/main" val="42414442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338F45-A656-76B2-5BF4-11D7AEC56F8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1A3FB39-1226-AC25-2BF9-A6F23D9AE91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BB4BF2C-1085-3099-BF8C-97951F937C5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81660C1-6124-2F13-B436-BC18D50096C9}"/>
              </a:ext>
            </a:extLst>
          </p:cNvPr>
          <p:cNvSpPr>
            <a:spLocks noGrp="1"/>
          </p:cNvSpPr>
          <p:nvPr>
            <p:ph type="dt" sz="half" idx="10"/>
          </p:nvPr>
        </p:nvSpPr>
        <p:spPr/>
        <p:txBody>
          <a:bodyPr/>
          <a:lstStyle/>
          <a:p>
            <a:fld id="{BEE1801A-F785-4D87-879F-FE1237571935}" type="datetimeFigureOut">
              <a:rPr lang="en-GB" smtClean="0"/>
              <a:t>04/09/2022</a:t>
            </a:fld>
            <a:endParaRPr lang="en-GB"/>
          </a:p>
        </p:txBody>
      </p:sp>
      <p:sp>
        <p:nvSpPr>
          <p:cNvPr id="6" name="Footer Placeholder 5">
            <a:extLst>
              <a:ext uri="{FF2B5EF4-FFF2-40B4-BE49-F238E27FC236}">
                <a16:creationId xmlns:a16="http://schemas.microsoft.com/office/drawing/2014/main" id="{67B951BC-B136-7581-F9B1-8E9B1977BE7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4FCCAAB-ED68-2717-1144-CC7E60D98FEF}"/>
              </a:ext>
            </a:extLst>
          </p:cNvPr>
          <p:cNvSpPr>
            <a:spLocks noGrp="1"/>
          </p:cNvSpPr>
          <p:nvPr>
            <p:ph type="sldNum" sz="quarter" idx="12"/>
          </p:nvPr>
        </p:nvSpPr>
        <p:spPr/>
        <p:txBody>
          <a:bodyPr/>
          <a:lstStyle/>
          <a:p>
            <a:fld id="{21E14F63-6A57-4CFA-A7B9-52A98CCCE86E}" type="slidenum">
              <a:rPr lang="en-GB" smtClean="0"/>
              <a:t>‹#›</a:t>
            </a:fld>
            <a:endParaRPr lang="en-GB"/>
          </a:p>
        </p:txBody>
      </p:sp>
    </p:spTree>
    <p:extLst>
      <p:ext uri="{BB962C8B-B14F-4D97-AF65-F5344CB8AC3E}">
        <p14:creationId xmlns:p14="http://schemas.microsoft.com/office/powerpoint/2010/main" val="9358471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CF881AF-71E3-902B-600E-8644A62220C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6EEBF55-1B66-9803-AE2A-8588F717CCB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490A5D8-C77A-AFE7-B520-C16FF29B224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E1801A-F785-4D87-879F-FE1237571935}" type="datetimeFigureOut">
              <a:rPr lang="en-GB" smtClean="0"/>
              <a:t>04/09/2022</a:t>
            </a:fld>
            <a:endParaRPr lang="en-GB"/>
          </a:p>
        </p:txBody>
      </p:sp>
      <p:sp>
        <p:nvSpPr>
          <p:cNvPr id="5" name="Footer Placeholder 4">
            <a:extLst>
              <a:ext uri="{FF2B5EF4-FFF2-40B4-BE49-F238E27FC236}">
                <a16:creationId xmlns:a16="http://schemas.microsoft.com/office/drawing/2014/main" id="{DE571884-CFB7-9292-C0E9-B2FFD3465F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FC238DB-A61B-D860-35FF-230B83C7BC6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E14F63-6A57-4CFA-A7B9-52A98CCCE86E}" type="slidenum">
              <a:rPr lang="en-GB" smtClean="0"/>
              <a:t>‹#›</a:t>
            </a:fld>
            <a:endParaRPr lang="en-GB"/>
          </a:p>
        </p:txBody>
      </p:sp>
    </p:spTree>
    <p:extLst>
      <p:ext uri="{BB962C8B-B14F-4D97-AF65-F5344CB8AC3E}">
        <p14:creationId xmlns:p14="http://schemas.microsoft.com/office/powerpoint/2010/main" val="11198961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3EB8DB-FFD5-8899-F776-3E4E69B5FADB}"/>
              </a:ext>
            </a:extLst>
          </p:cNvPr>
          <p:cNvSpPr>
            <a:spLocks noGrp="1"/>
          </p:cNvSpPr>
          <p:nvPr>
            <p:ph type="ctrTitle"/>
          </p:nvPr>
        </p:nvSpPr>
        <p:spPr/>
        <p:txBody>
          <a:bodyPr/>
          <a:lstStyle/>
          <a:p>
            <a:r>
              <a:rPr lang="en-GB" dirty="0"/>
              <a:t>An Introduction to </a:t>
            </a:r>
            <a:br>
              <a:rPr lang="en-GB" dirty="0"/>
            </a:br>
            <a:r>
              <a:rPr lang="en-GB" dirty="0"/>
              <a:t>Ohm’s Law</a:t>
            </a:r>
          </a:p>
        </p:txBody>
      </p:sp>
      <p:sp>
        <p:nvSpPr>
          <p:cNvPr id="3" name="Subtitle 2">
            <a:extLst>
              <a:ext uri="{FF2B5EF4-FFF2-40B4-BE49-F238E27FC236}">
                <a16:creationId xmlns:a16="http://schemas.microsoft.com/office/drawing/2014/main" id="{FF98FB3A-D1EB-F244-2D6D-C9F261B8E92D}"/>
              </a:ext>
            </a:extLst>
          </p:cNvPr>
          <p:cNvSpPr>
            <a:spLocks noGrp="1"/>
          </p:cNvSpPr>
          <p:nvPr>
            <p:ph type="subTitle" idx="1"/>
          </p:nvPr>
        </p:nvSpPr>
        <p:spPr/>
        <p:txBody>
          <a:bodyPr/>
          <a:lstStyle/>
          <a:p>
            <a:r>
              <a:rPr lang="en-GB" dirty="0"/>
              <a:t>Welcome</a:t>
            </a:r>
          </a:p>
          <a:p>
            <a:r>
              <a:rPr lang="en-GB" dirty="0"/>
              <a:t>from</a:t>
            </a:r>
          </a:p>
          <a:p>
            <a:r>
              <a:rPr lang="en-GB" dirty="0"/>
              <a:t>Jim Gillain</a:t>
            </a:r>
          </a:p>
        </p:txBody>
      </p:sp>
    </p:spTree>
    <p:extLst>
      <p:ext uri="{BB962C8B-B14F-4D97-AF65-F5344CB8AC3E}">
        <p14:creationId xmlns:p14="http://schemas.microsoft.com/office/powerpoint/2010/main" val="3029428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AFBA1-2E49-D883-8F10-900895433D8E}"/>
              </a:ext>
            </a:extLst>
          </p:cNvPr>
          <p:cNvSpPr>
            <a:spLocks noGrp="1"/>
          </p:cNvSpPr>
          <p:nvPr>
            <p:ph type="title"/>
          </p:nvPr>
        </p:nvSpPr>
        <p:spPr/>
        <p:txBody>
          <a:bodyPr>
            <a:normAutofit/>
          </a:bodyPr>
          <a:lstStyle/>
          <a:p>
            <a:r>
              <a:rPr lang="en-GB" dirty="0"/>
              <a:t>Nomenclature – The Volt</a:t>
            </a:r>
            <a:br>
              <a:rPr lang="en-GB" dirty="0"/>
            </a:br>
            <a:br>
              <a:rPr lang="en-GB" sz="1000" dirty="0"/>
            </a:br>
            <a:r>
              <a:rPr lang="en-GB" sz="2000" dirty="0"/>
              <a:t>An Introduction to Ohm’s Law</a:t>
            </a:r>
            <a:endParaRPr lang="en-GB" dirty="0"/>
          </a:p>
        </p:txBody>
      </p:sp>
      <p:sp>
        <p:nvSpPr>
          <p:cNvPr id="3" name="Content Placeholder 2">
            <a:extLst>
              <a:ext uri="{FF2B5EF4-FFF2-40B4-BE49-F238E27FC236}">
                <a16:creationId xmlns:a16="http://schemas.microsoft.com/office/drawing/2014/main" id="{9A201054-DA14-1E20-32C1-BF608765456C}"/>
              </a:ext>
            </a:extLst>
          </p:cNvPr>
          <p:cNvSpPr>
            <a:spLocks noGrp="1"/>
          </p:cNvSpPr>
          <p:nvPr>
            <p:ph idx="1"/>
          </p:nvPr>
        </p:nvSpPr>
        <p:spPr/>
        <p:txBody>
          <a:bodyPr>
            <a:normAutofit/>
          </a:bodyPr>
          <a:lstStyle/>
          <a:p>
            <a:r>
              <a:rPr lang="en-GB" dirty="0"/>
              <a:t>The naming of the principle quantities = nomenclature</a:t>
            </a:r>
            <a:br>
              <a:rPr lang="en-GB" dirty="0"/>
            </a:br>
            <a:endParaRPr lang="en-GB" dirty="0"/>
          </a:p>
          <a:p>
            <a:r>
              <a:rPr lang="en-GB" dirty="0"/>
              <a:t>In ohms law we will use:</a:t>
            </a:r>
          </a:p>
          <a:p>
            <a:r>
              <a:rPr lang="en-GB" dirty="0"/>
              <a:t>Volt: the unit of electromotive force</a:t>
            </a:r>
          </a:p>
          <a:p>
            <a:r>
              <a:rPr lang="en-GB" dirty="0"/>
              <a:t>Volt: the attractive force between two points (V)</a:t>
            </a:r>
          </a:p>
          <a:p>
            <a:r>
              <a:rPr lang="en-GB" dirty="0"/>
              <a:t>mV: the millivolt V/1000</a:t>
            </a:r>
          </a:p>
          <a:p>
            <a:r>
              <a:rPr lang="en-GB" dirty="0"/>
              <a:t>kV: kilovolt V*1000</a:t>
            </a:r>
          </a:p>
          <a:p>
            <a:endParaRPr lang="en-GB" dirty="0"/>
          </a:p>
          <a:p>
            <a:endParaRPr lang="en-GB" dirty="0"/>
          </a:p>
        </p:txBody>
      </p:sp>
    </p:spTree>
    <p:extLst>
      <p:ext uri="{BB962C8B-B14F-4D97-AF65-F5344CB8AC3E}">
        <p14:creationId xmlns:p14="http://schemas.microsoft.com/office/powerpoint/2010/main" val="12506064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6DFFF8-EE75-9D90-5DD1-0D3992DA8186}"/>
              </a:ext>
            </a:extLst>
          </p:cNvPr>
          <p:cNvSpPr>
            <a:spLocks noGrp="1"/>
          </p:cNvSpPr>
          <p:nvPr>
            <p:ph type="title"/>
          </p:nvPr>
        </p:nvSpPr>
        <p:spPr/>
        <p:txBody>
          <a:bodyPr/>
          <a:lstStyle/>
          <a:p>
            <a:r>
              <a:rPr lang="en-GB" dirty="0"/>
              <a:t>The Ampere or Amp</a:t>
            </a:r>
            <a:br>
              <a:rPr lang="en-GB" dirty="0"/>
            </a:br>
            <a:r>
              <a:rPr lang="en-GB" sz="2000" dirty="0"/>
              <a:t>An Introduction to Ohm’s Law</a:t>
            </a:r>
            <a:endParaRPr lang="en-GB" sz="5400" dirty="0"/>
          </a:p>
        </p:txBody>
      </p:sp>
      <p:sp>
        <p:nvSpPr>
          <p:cNvPr id="3" name="Content Placeholder 2">
            <a:extLst>
              <a:ext uri="{FF2B5EF4-FFF2-40B4-BE49-F238E27FC236}">
                <a16:creationId xmlns:a16="http://schemas.microsoft.com/office/drawing/2014/main" id="{1189833A-86E8-34F3-A42C-137A0A98BE22}"/>
              </a:ext>
            </a:extLst>
          </p:cNvPr>
          <p:cNvSpPr>
            <a:spLocks noGrp="1"/>
          </p:cNvSpPr>
          <p:nvPr>
            <p:ph idx="1"/>
          </p:nvPr>
        </p:nvSpPr>
        <p:spPr/>
        <p:txBody>
          <a:bodyPr/>
          <a:lstStyle/>
          <a:p>
            <a:pPr marL="0" indent="0">
              <a:buNone/>
            </a:pPr>
            <a:r>
              <a:rPr lang="en-GB" dirty="0"/>
              <a:t>In ohms law we will use:</a:t>
            </a:r>
          </a:p>
          <a:p>
            <a:r>
              <a:rPr lang="en-GB" sz="4000" dirty="0"/>
              <a:t>Amps (A) which defines the amount of current (I)</a:t>
            </a:r>
          </a:p>
          <a:p>
            <a:r>
              <a:rPr lang="en-GB" sz="4000" dirty="0"/>
              <a:t>One amp is a flow of one coulomb of charge between nodes in one second</a:t>
            </a:r>
          </a:p>
          <a:p>
            <a:r>
              <a:rPr lang="en-GB" sz="4000" dirty="0" err="1"/>
              <a:t>1A</a:t>
            </a:r>
            <a:r>
              <a:rPr lang="en-GB" sz="4000" dirty="0"/>
              <a:t> * </a:t>
            </a:r>
            <a:r>
              <a:rPr lang="en-GB" sz="4000" dirty="0" err="1"/>
              <a:t>1V</a:t>
            </a:r>
            <a:r>
              <a:rPr lang="en-GB" sz="4000" dirty="0"/>
              <a:t> is one Watt (W)</a:t>
            </a:r>
          </a:p>
          <a:p>
            <a:endParaRPr lang="en-GB" dirty="0"/>
          </a:p>
        </p:txBody>
      </p:sp>
    </p:spTree>
    <p:extLst>
      <p:ext uri="{BB962C8B-B14F-4D97-AF65-F5344CB8AC3E}">
        <p14:creationId xmlns:p14="http://schemas.microsoft.com/office/powerpoint/2010/main" val="20195457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AE1B47-E4B9-B9F3-098A-6D1E718B8C1D}"/>
              </a:ext>
            </a:extLst>
          </p:cNvPr>
          <p:cNvSpPr>
            <a:spLocks noGrp="1"/>
          </p:cNvSpPr>
          <p:nvPr>
            <p:ph type="title"/>
          </p:nvPr>
        </p:nvSpPr>
        <p:spPr/>
        <p:txBody>
          <a:bodyPr/>
          <a:lstStyle/>
          <a:p>
            <a:r>
              <a:rPr lang="en-GB" dirty="0"/>
              <a:t>Resistance</a:t>
            </a:r>
            <a:br>
              <a:rPr lang="en-GB" dirty="0"/>
            </a:br>
            <a:r>
              <a:rPr lang="en-GB" sz="2400" dirty="0"/>
              <a:t>An Introduction to Ohm’s Law</a:t>
            </a:r>
            <a:endParaRPr lang="en-GB" dirty="0"/>
          </a:p>
        </p:txBody>
      </p:sp>
      <p:sp>
        <p:nvSpPr>
          <p:cNvPr id="3" name="Content Placeholder 2">
            <a:extLst>
              <a:ext uri="{FF2B5EF4-FFF2-40B4-BE49-F238E27FC236}">
                <a16:creationId xmlns:a16="http://schemas.microsoft.com/office/drawing/2014/main" id="{449D9B34-148D-00B6-2CE7-BE78CED9AE63}"/>
              </a:ext>
            </a:extLst>
          </p:cNvPr>
          <p:cNvSpPr>
            <a:spLocks noGrp="1"/>
          </p:cNvSpPr>
          <p:nvPr>
            <p:ph idx="1"/>
          </p:nvPr>
        </p:nvSpPr>
        <p:spPr/>
        <p:txBody>
          <a:bodyPr>
            <a:normAutofit/>
          </a:bodyPr>
          <a:lstStyle/>
          <a:p>
            <a:r>
              <a:rPr lang="en-GB" sz="4000" dirty="0"/>
              <a:t>Resistance is the unit resistance in ohms (</a:t>
            </a:r>
            <a:r>
              <a:rPr lang="en-GB" sz="4000" dirty="0">
                <a:latin typeface="Symbol" panose="05050102010706020507" pitchFamily="18" charset="2"/>
              </a:rPr>
              <a:t>W</a:t>
            </a:r>
            <a:r>
              <a:rPr lang="en-GB" sz="4000" dirty="0"/>
              <a:t>)</a:t>
            </a:r>
          </a:p>
          <a:p>
            <a:r>
              <a:rPr lang="en-GB" sz="4000" dirty="0"/>
              <a:t>A conductor will have only partial ohms, m</a:t>
            </a:r>
            <a:r>
              <a:rPr lang="en-GB" sz="4000" dirty="0">
                <a:latin typeface="Symbol" panose="05050102010706020507" pitchFamily="18" charset="2"/>
              </a:rPr>
              <a:t>W,</a:t>
            </a:r>
            <a:r>
              <a:rPr lang="en-GB" sz="4000" dirty="0"/>
              <a:t> that’s milliohms; </a:t>
            </a:r>
            <a:br>
              <a:rPr lang="en-GB" sz="4000" dirty="0"/>
            </a:br>
            <a:r>
              <a:rPr lang="en-GB" sz="4000" dirty="0">
                <a:latin typeface="Symbol" panose="05050102010706020507" pitchFamily="18" charset="2"/>
              </a:rPr>
              <a:t>W</a:t>
            </a:r>
            <a:r>
              <a:rPr lang="en-GB" sz="4000" dirty="0"/>
              <a:t>/1000 or less</a:t>
            </a:r>
          </a:p>
          <a:p>
            <a:r>
              <a:rPr lang="en-GB" sz="4000" dirty="0"/>
              <a:t>An insulator will have many M</a:t>
            </a:r>
            <a:r>
              <a:rPr lang="en-GB" sz="4000" dirty="0">
                <a:latin typeface="Symbol" panose="05050102010706020507" pitchFamily="18" charset="2"/>
              </a:rPr>
              <a:t>W</a:t>
            </a:r>
            <a:r>
              <a:rPr lang="en-GB" sz="4000" dirty="0"/>
              <a:t> megohms; </a:t>
            </a:r>
            <a:r>
              <a:rPr lang="en-GB" sz="4000" dirty="0">
                <a:latin typeface="Symbol" panose="05050102010706020507" pitchFamily="18" charset="2"/>
              </a:rPr>
              <a:t>W</a:t>
            </a:r>
            <a:r>
              <a:rPr lang="en-GB" sz="4000" dirty="0"/>
              <a:t>*10^6</a:t>
            </a:r>
          </a:p>
        </p:txBody>
      </p:sp>
    </p:spTree>
    <p:extLst>
      <p:ext uri="{BB962C8B-B14F-4D97-AF65-F5344CB8AC3E}">
        <p14:creationId xmlns:p14="http://schemas.microsoft.com/office/powerpoint/2010/main" val="35798722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32E27E-40F3-25D0-4C48-8F94B34587DE}"/>
              </a:ext>
            </a:extLst>
          </p:cNvPr>
          <p:cNvSpPr>
            <a:spLocks noGrp="1"/>
          </p:cNvSpPr>
          <p:nvPr>
            <p:ph type="title"/>
          </p:nvPr>
        </p:nvSpPr>
        <p:spPr/>
        <p:txBody>
          <a:bodyPr/>
          <a:lstStyle/>
          <a:p>
            <a:r>
              <a:rPr lang="en-GB" dirty="0"/>
              <a:t>Conductors and Insulators</a:t>
            </a:r>
            <a:br>
              <a:rPr lang="en-GB" dirty="0"/>
            </a:br>
            <a:r>
              <a:rPr lang="en-GB" sz="2000" dirty="0"/>
              <a:t>An Introduction to Ohm’s Law</a:t>
            </a:r>
            <a:endParaRPr lang="en-GB" dirty="0"/>
          </a:p>
        </p:txBody>
      </p:sp>
      <p:pic>
        <p:nvPicPr>
          <p:cNvPr id="1026" name="Picture 2">
            <a:extLst>
              <a:ext uri="{FF2B5EF4-FFF2-40B4-BE49-F238E27FC236}">
                <a16:creationId xmlns:a16="http://schemas.microsoft.com/office/drawing/2014/main" id="{7244845C-3226-DD35-1733-B79C3BAD38E6}"/>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603504" y="1376562"/>
            <a:ext cx="11137391" cy="53222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595123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B875A3-2D20-5442-6845-65DE07D46748}"/>
              </a:ext>
            </a:extLst>
          </p:cNvPr>
          <p:cNvSpPr>
            <a:spLocks noGrp="1"/>
          </p:cNvSpPr>
          <p:nvPr>
            <p:ph type="title"/>
          </p:nvPr>
        </p:nvSpPr>
        <p:spPr/>
        <p:txBody>
          <a:bodyPr/>
          <a:lstStyle/>
          <a:p>
            <a:r>
              <a:rPr lang="en-GB" dirty="0"/>
              <a:t>Resistors</a:t>
            </a:r>
          </a:p>
        </p:txBody>
      </p:sp>
      <p:pic>
        <p:nvPicPr>
          <p:cNvPr id="5" name="Content Placeholder 4">
            <a:extLst>
              <a:ext uri="{FF2B5EF4-FFF2-40B4-BE49-F238E27FC236}">
                <a16:creationId xmlns:a16="http://schemas.microsoft.com/office/drawing/2014/main" id="{65AEB930-34D5-2B0E-2631-ACA597EF56DE}"/>
              </a:ext>
            </a:extLst>
          </p:cNvPr>
          <p:cNvPicPr>
            <a:picLocks noGrp="1" noChangeAspect="1"/>
          </p:cNvPicPr>
          <p:nvPr>
            <p:ph idx="1"/>
          </p:nvPr>
        </p:nvPicPr>
        <p:blipFill>
          <a:blip r:embed="rId3"/>
          <a:stretch>
            <a:fillRect/>
          </a:stretch>
        </p:blipFill>
        <p:spPr>
          <a:xfrm>
            <a:off x="694944" y="1700149"/>
            <a:ext cx="5169581" cy="3618707"/>
          </a:xfrm>
          <a:prstGeom prst="rect">
            <a:avLst/>
          </a:prstGeom>
        </p:spPr>
      </p:pic>
      <p:pic>
        <p:nvPicPr>
          <p:cNvPr id="2052" name="Picture 4">
            <a:extLst>
              <a:ext uri="{FF2B5EF4-FFF2-40B4-BE49-F238E27FC236}">
                <a16:creationId xmlns:a16="http://schemas.microsoft.com/office/drawing/2014/main" id="{89599A32-F33D-F1DF-FC53-46A5934E0C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27477" y="1690688"/>
            <a:ext cx="4815667" cy="3611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98804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8F60C-227B-AB1D-AE87-CF4AEBC5FF3A}"/>
              </a:ext>
            </a:extLst>
          </p:cNvPr>
          <p:cNvSpPr>
            <a:spLocks noGrp="1"/>
          </p:cNvSpPr>
          <p:nvPr>
            <p:ph type="title"/>
          </p:nvPr>
        </p:nvSpPr>
        <p:spPr/>
        <p:txBody>
          <a:bodyPr/>
          <a:lstStyle/>
          <a:p>
            <a:pPr algn="ctr"/>
            <a:r>
              <a:rPr lang="en-GB" b="1" dirty="0"/>
              <a:t>OHMS LAW</a:t>
            </a:r>
          </a:p>
        </p:txBody>
      </p:sp>
      <p:sp>
        <p:nvSpPr>
          <p:cNvPr id="3" name="Content Placeholder 2">
            <a:extLst>
              <a:ext uri="{FF2B5EF4-FFF2-40B4-BE49-F238E27FC236}">
                <a16:creationId xmlns:a16="http://schemas.microsoft.com/office/drawing/2014/main" id="{03773339-5463-47B5-BDE9-0715423D5D62}"/>
              </a:ext>
            </a:extLst>
          </p:cNvPr>
          <p:cNvSpPr>
            <a:spLocks noGrp="1"/>
          </p:cNvSpPr>
          <p:nvPr>
            <p:ph idx="1"/>
          </p:nvPr>
        </p:nvSpPr>
        <p:spPr/>
        <p:txBody>
          <a:bodyPr/>
          <a:lstStyle/>
          <a:p>
            <a:r>
              <a:rPr lang="en-GB" dirty="0"/>
              <a:t>Voltage is proportional to the resistance and current</a:t>
            </a:r>
          </a:p>
          <a:p>
            <a:pPr marL="0" indent="0" algn="ctr">
              <a:buNone/>
            </a:pPr>
            <a:r>
              <a:rPr lang="en-GB" sz="11500" dirty="0"/>
              <a:t>V = I * R</a:t>
            </a:r>
          </a:p>
          <a:p>
            <a:pPr marL="0" indent="0" algn="ctr">
              <a:buNone/>
            </a:pPr>
            <a:r>
              <a:rPr lang="en-GB" sz="4800" dirty="0"/>
              <a:t>And we can transpose to give:</a:t>
            </a:r>
          </a:p>
          <a:p>
            <a:pPr marL="0" indent="0" algn="ctr">
              <a:buNone/>
            </a:pPr>
            <a:r>
              <a:rPr lang="en-GB" sz="4800" dirty="0"/>
              <a:t>I = V/R			R=V/I</a:t>
            </a:r>
            <a:endParaRPr lang="en-GB" sz="9600" dirty="0"/>
          </a:p>
        </p:txBody>
      </p:sp>
    </p:spTree>
    <p:extLst>
      <p:ext uri="{BB962C8B-B14F-4D97-AF65-F5344CB8AC3E}">
        <p14:creationId xmlns:p14="http://schemas.microsoft.com/office/powerpoint/2010/main" val="33755505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90AB85-C5B1-3AF8-EE59-E3FB9B373052}"/>
              </a:ext>
            </a:extLst>
          </p:cNvPr>
          <p:cNvSpPr>
            <a:spLocks noGrp="1"/>
          </p:cNvSpPr>
          <p:nvPr>
            <p:ph type="title"/>
          </p:nvPr>
        </p:nvSpPr>
        <p:spPr/>
        <p:txBody>
          <a:bodyPr/>
          <a:lstStyle/>
          <a:p>
            <a:r>
              <a:rPr lang="en-GB" dirty="0"/>
              <a:t>And Finally…</a:t>
            </a:r>
          </a:p>
        </p:txBody>
      </p:sp>
      <p:sp>
        <p:nvSpPr>
          <p:cNvPr id="3" name="Content Placeholder 2">
            <a:extLst>
              <a:ext uri="{FF2B5EF4-FFF2-40B4-BE49-F238E27FC236}">
                <a16:creationId xmlns:a16="http://schemas.microsoft.com/office/drawing/2014/main" id="{ADA684FE-67BF-E17C-EBC6-562C9DF4B666}"/>
              </a:ext>
            </a:extLst>
          </p:cNvPr>
          <p:cNvSpPr>
            <a:spLocks noGrp="1"/>
          </p:cNvSpPr>
          <p:nvPr>
            <p:ph idx="1"/>
          </p:nvPr>
        </p:nvSpPr>
        <p:spPr/>
        <p:txBody>
          <a:bodyPr/>
          <a:lstStyle/>
          <a:p>
            <a:r>
              <a:rPr lang="en-GB" dirty="0"/>
              <a:t>Next time we will look at resistors in series and parallel</a:t>
            </a:r>
          </a:p>
          <a:p>
            <a:r>
              <a:rPr lang="en-GB" dirty="0"/>
              <a:t>Voltages and currents in series an parallel circuits</a:t>
            </a:r>
          </a:p>
        </p:txBody>
      </p:sp>
    </p:spTree>
    <p:extLst>
      <p:ext uri="{BB962C8B-B14F-4D97-AF65-F5344CB8AC3E}">
        <p14:creationId xmlns:p14="http://schemas.microsoft.com/office/powerpoint/2010/main" val="21383905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126</TotalTime>
  <Words>621</Words>
  <Application>Microsoft Office PowerPoint</Application>
  <PresentationFormat>Widescreen</PresentationFormat>
  <Paragraphs>55</Paragraphs>
  <Slides>8</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Symbol</vt:lpstr>
      <vt:lpstr>Office Theme</vt:lpstr>
      <vt:lpstr>An Introduction to  Ohm’s Law</vt:lpstr>
      <vt:lpstr>Nomenclature – The Volt  An Introduction to Ohm’s Law</vt:lpstr>
      <vt:lpstr>The Ampere or Amp An Introduction to Ohm’s Law</vt:lpstr>
      <vt:lpstr>Resistance An Introduction to Ohm’s Law</vt:lpstr>
      <vt:lpstr>Conductors and Insulators An Introduction to Ohm’s Law</vt:lpstr>
      <vt:lpstr>Resistors</vt:lpstr>
      <vt:lpstr>OHMS LAW</vt:lpstr>
      <vt:lpstr>And Finally…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Introduction to  Ohm’s Law</dc:title>
  <dc:creator>Louis Gillain</dc:creator>
  <cp:lastModifiedBy>Louis Gillain</cp:lastModifiedBy>
  <cp:revision>2</cp:revision>
  <dcterms:created xsi:type="dcterms:W3CDTF">2022-09-04T17:39:02Z</dcterms:created>
  <dcterms:modified xsi:type="dcterms:W3CDTF">2022-09-04T19:45:09Z</dcterms:modified>
</cp:coreProperties>
</file>